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68" r:id="rId2"/>
    <p:sldId id="256" r:id="rId3"/>
    <p:sldId id="470" r:id="rId4"/>
    <p:sldId id="475" r:id="rId5"/>
    <p:sldId id="479" r:id="rId6"/>
    <p:sldId id="486" r:id="rId7"/>
    <p:sldId id="476" r:id="rId8"/>
    <p:sldId id="483" r:id="rId9"/>
    <p:sldId id="481" r:id="rId10"/>
    <p:sldId id="477" r:id="rId11"/>
    <p:sldId id="484" r:id="rId12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6328AA-8747-4686-A990-A9845E527D35}" type="datetimeFigureOut">
              <a:rPr lang="en-GB" smtClean="0"/>
              <a:pPr/>
              <a:t>04/01/2017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C8E73-9675-48EC-8DCB-A6EE6D1944F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6370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8867383F-0FA4-4542-895D-A3D01E16D307}" type="datetimeFigureOut">
              <a:rPr lang="en-GB" smtClean="0"/>
              <a:pPr/>
              <a:t>04/01/2017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0C2A8675-6B04-4B46-B924-0FBD3F8E3EB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8487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04/01/2017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04/01/2017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04/01/2017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04/01/2017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04/01/2017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04/01/2017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04/01/2017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04/01/2017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04/01/2017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04/01/2017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04/01/2017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8A308-58CA-43D1-B08D-CB9F0FB17627}" type="datetimeFigureOut">
              <a:rPr lang="en-GB" smtClean="0"/>
              <a:pPr/>
              <a:t>04/01/2017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AstB29Pi7Q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lip4art.com/touch-your-nose-clipart.png/touch-your-nose-clipart-touch-your-nose-clipart-liar-clip-art-clipart-panda-free-clipart-images-450-x-470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hyperlink" Target="http://www.google.com/url?sa=i&amp;rct=j&amp;q=&amp;esrc=s&amp;source=images&amp;cd=&amp;cad=rja&amp;uact=8&amp;ved=0ahUKEwiI5KyRsfrOAhUFuBQKHbg4AToQjRwIBw&amp;url=http://clip4art.com/male-hair-clipart.png/male-hair-clipart-male-hair-clipart-male-hair-graphics-royalty-free-stock-images-image-29485559-400-x-400&amp;bvm=bv.131783435,d.ZGg&amp;psig=AFQjCNEEqGHdKYXXglko7Z1-iEcgSAbtLA&amp;ust=1473239003933746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.uk/url?sa=i&amp;rct=j&amp;q=&amp;esrc=s&amp;source=images&amp;cd=&amp;cad=rja&amp;uact=8&amp;ved=0ahUKEwim0ci5xPrPAhWK1BoKHY3aA-wQjRwIBw&amp;url=http://totsandme.blogspot.com/2011/12/giveaway-opportunity-at-midnight-mommy.html&amp;bvm=bv.136811127,d.d24&amp;psig=AFQjCNHhCdr_KjrHnKYTsoJdu145ONkNdQ&amp;ust=1477642230605017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jr8an2v_rPAhUEvRQKHflcC3IQjRwIBw&amp;url=http://www.123rf.com/photo_23712281_heap-of-colorful-cubes-with-text-3d-illustration-build-concept.html&amp;psig=AFQjCNGlfpoqza2t-D-0baDstW_fv6oQig&amp;ust=1477640934438381" TargetMode="External"/><Relationship Id="rId2" Type="http://schemas.openxmlformats.org/officeDocument/2006/relationships/hyperlink" Target="https://www.google.co.uk/url?sa=i&amp;rct=j&amp;q=&amp;esrc=s&amp;source=images&amp;cd=&amp;cad=rja&amp;uact=8&amp;ved=0ahUKEwiyiYLTv_rPAhWEPRoKHQb3CAsQjRwIBw&amp;url=https://www.dreamstime.com/stock-illustration-d-character-build-concept-white-building-pile-colorful-cubes-text-illustration-white-background-image62234984&amp;psig=AFQjCNGlfpoqza2t-D-0baDstW_fv6oQig&amp;ust=1477640934438381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ean1982\Downloads\frogGerman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412776"/>
            <a:ext cx="8572500" cy="544522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www.zeitfuerdeutsch.com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606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7624" y="6309320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hlinkClick r:id="rId3"/>
              </a:rPr>
              <a:t>Felix und Franzi, Band 2, Kapitel 1 - Ein neues Telefon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426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8496944" cy="1470025"/>
          </a:xfrm>
        </p:spPr>
        <p:txBody>
          <a:bodyPr>
            <a:normAutofit/>
          </a:bodyPr>
          <a:lstStyle/>
          <a:p>
            <a:r>
              <a:rPr lang="en-GB" sz="6000" b="1" dirty="0" smtClean="0"/>
              <a:t> Phone 1 – </a:t>
            </a:r>
            <a:r>
              <a:rPr lang="en-GB" sz="6000" b="1" dirty="0" smtClean="0">
                <a:solidFill>
                  <a:srgbClr val="FF0000"/>
                </a:solidFill>
              </a:rPr>
              <a:t>Das </a:t>
            </a:r>
            <a:r>
              <a:rPr lang="en-GB" sz="6000" b="1" dirty="0" err="1" smtClean="0">
                <a:solidFill>
                  <a:srgbClr val="FF0000"/>
                </a:solidFill>
              </a:rPr>
              <a:t>Telefon</a:t>
            </a:r>
            <a:r>
              <a:rPr lang="en-GB" sz="6000" b="1" dirty="0" smtClean="0">
                <a:solidFill>
                  <a:srgbClr val="FF0000"/>
                </a:solidFill>
              </a:rPr>
              <a:t> 1</a:t>
            </a:r>
            <a:endParaRPr lang="en-GB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276872"/>
            <a:ext cx="8208912" cy="4176464"/>
          </a:xfrm>
        </p:spPr>
        <p:txBody>
          <a:bodyPr>
            <a:noAutofit/>
          </a:bodyPr>
          <a:lstStyle/>
          <a:p>
            <a:pPr lvl="0" algn="l"/>
            <a:r>
              <a:rPr lang="en-GB" sz="2800" b="1" u="sng" dirty="0" smtClean="0">
                <a:solidFill>
                  <a:schemeClr val="tx1"/>
                </a:solidFill>
              </a:rPr>
              <a:t>LO</a:t>
            </a:r>
            <a:r>
              <a:rPr lang="en-GB" sz="2800" dirty="0" smtClean="0">
                <a:solidFill>
                  <a:schemeClr val="tx1"/>
                </a:solidFill>
              </a:rPr>
              <a:t>: Speak on the phone in German</a:t>
            </a:r>
            <a:endParaRPr lang="en-GB" sz="2800" i="1" dirty="0">
              <a:solidFill>
                <a:schemeClr val="tx1"/>
              </a:solidFill>
            </a:endParaRPr>
          </a:p>
          <a:p>
            <a:pPr lvl="0" algn="l"/>
            <a:r>
              <a:rPr lang="en-GB" sz="2800" b="1" u="sng" dirty="0" smtClean="0">
                <a:solidFill>
                  <a:schemeClr val="tx1"/>
                </a:solidFill>
              </a:rPr>
              <a:t>SC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</a:rPr>
              <a:t>I can </a:t>
            </a:r>
            <a:r>
              <a:rPr lang="en-GB" sz="2800" dirty="0" smtClean="0">
                <a:solidFill>
                  <a:schemeClr val="tx1"/>
                </a:solidFill>
              </a:rPr>
              <a:t>recall vocabulary that I can use on the phone </a:t>
            </a:r>
            <a:endParaRPr lang="en-GB" sz="2800" i="1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I know that some new vocabulary is similar to English </a:t>
            </a:r>
            <a:endParaRPr lang="en-GB" sz="2800" i="1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tx2"/>
                </a:solidFill>
              </a:rPr>
              <a:t>I </a:t>
            </a:r>
            <a:r>
              <a:rPr lang="en-GB" sz="2800" b="1" dirty="0" smtClean="0">
                <a:solidFill>
                  <a:schemeClr val="tx2"/>
                </a:solidFill>
              </a:rPr>
              <a:t>can say 3 things in German that I could use on the phone 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I can answer questions after watching a clip in German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98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8496944" cy="1470025"/>
          </a:xfrm>
        </p:spPr>
        <p:txBody>
          <a:bodyPr>
            <a:normAutofit/>
          </a:bodyPr>
          <a:lstStyle/>
          <a:p>
            <a:r>
              <a:rPr lang="en-GB" sz="6000" b="1" dirty="0" smtClean="0"/>
              <a:t> Phone 1 – </a:t>
            </a:r>
            <a:r>
              <a:rPr lang="en-GB" sz="6000" b="1" dirty="0" smtClean="0">
                <a:solidFill>
                  <a:srgbClr val="FF0000"/>
                </a:solidFill>
              </a:rPr>
              <a:t>Das </a:t>
            </a:r>
            <a:r>
              <a:rPr lang="en-GB" sz="6000" b="1" dirty="0" err="1" smtClean="0">
                <a:solidFill>
                  <a:srgbClr val="FF0000"/>
                </a:solidFill>
              </a:rPr>
              <a:t>Telefon</a:t>
            </a:r>
            <a:r>
              <a:rPr lang="en-GB" sz="6000" b="1" dirty="0" smtClean="0">
                <a:solidFill>
                  <a:srgbClr val="FF0000"/>
                </a:solidFill>
              </a:rPr>
              <a:t> 1</a:t>
            </a:r>
            <a:endParaRPr lang="en-GB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276872"/>
            <a:ext cx="8208912" cy="4176464"/>
          </a:xfrm>
        </p:spPr>
        <p:txBody>
          <a:bodyPr>
            <a:noAutofit/>
          </a:bodyPr>
          <a:lstStyle/>
          <a:p>
            <a:pPr lvl="0" algn="l"/>
            <a:r>
              <a:rPr lang="en-GB" sz="2800" b="1" u="sng" dirty="0" smtClean="0">
                <a:solidFill>
                  <a:schemeClr val="tx1"/>
                </a:solidFill>
              </a:rPr>
              <a:t>LO</a:t>
            </a:r>
            <a:r>
              <a:rPr lang="en-GB" sz="2800" dirty="0" smtClean="0">
                <a:solidFill>
                  <a:schemeClr val="tx1"/>
                </a:solidFill>
              </a:rPr>
              <a:t>: Speak on the phone in German</a:t>
            </a:r>
            <a:endParaRPr lang="en-GB" sz="2800" i="1" dirty="0">
              <a:solidFill>
                <a:schemeClr val="tx1"/>
              </a:solidFill>
            </a:endParaRPr>
          </a:p>
          <a:p>
            <a:pPr lvl="0" algn="l"/>
            <a:r>
              <a:rPr lang="en-GB" sz="2800" b="1" u="sng" dirty="0" smtClean="0">
                <a:solidFill>
                  <a:schemeClr val="tx1"/>
                </a:solidFill>
              </a:rPr>
              <a:t>SC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</a:rPr>
              <a:t>I can </a:t>
            </a:r>
            <a:r>
              <a:rPr lang="en-GB" sz="2800" dirty="0" smtClean="0">
                <a:solidFill>
                  <a:schemeClr val="tx1"/>
                </a:solidFill>
              </a:rPr>
              <a:t>recall vocabulary that I can use on the phone </a:t>
            </a:r>
            <a:endParaRPr lang="en-GB" sz="2800" i="1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I know that some new vocabulary is similar to English </a:t>
            </a:r>
            <a:endParaRPr lang="en-GB" sz="2800" i="1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tx2"/>
                </a:solidFill>
              </a:rPr>
              <a:t>I </a:t>
            </a:r>
            <a:r>
              <a:rPr lang="en-GB" sz="2800" b="1" dirty="0" smtClean="0">
                <a:solidFill>
                  <a:schemeClr val="tx2"/>
                </a:solidFill>
              </a:rPr>
              <a:t>can say 3 things in German that I could use on the phone 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I can answer questions after watching a clip in German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39552" y="1556792"/>
            <a:ext cx="4038600" cy="4525963"/>
          </a:xfrm>
        </p:spPr>
        <p:txBody>
          <a:bodyPr>
            <a:noAutofit/>
          </a:bodyPr>
          <a:lstStyle/>
          <a:p>
            <a:r>
              <a:rPr lang="en-GB" sz="2600" b="1" dirty="0" smtClean="0"/>
              <a:t>Yes, correct</a:t>
            </a:r>
          </a:p>
          <a:p>
            <a:r>
              <a:rPr lang="en-GB" sz="2600" b="1" dirty="0" smtClean="0"/>
              <a:t>No, incorrect</a:t>
            </a:r>
          </a:p>
          <a:p>
            <a:r>
              <a:rPr lang="en-GB" sz="2600" b="1" dirty="0" smtClean="0"/>
              <a:t>Good</a:t>
            </a:r>
          </a:p>
          <a:p>
            <a:r>
              <a:rPr lang="en-GB" sz="2600" b="1" dirty="0" smtClean="0"/>
              <a:t>Super</a:t>
            </a:r>
          </a:p>
          <a:p>
            <a:r>
              <a:rPr lang="en-GB" sz="2600" b="1" dirty="0" smtClean="0"/>
              <a:t>Excellent</a:t>
            </a:r>
          </a:p>
          <a:p>
            <a:r>
              <a:rPr lang="en-GB" sz="2600" b="1" dirty="0" smtClean="0"/>
              <a:t>Fantastic</a:t>
            </a:r>
          </a:p>
          <a:p>
            <a:r>
              <a:rPr lang="en-GB" sz="2600" b="1" dirty="0" smtClean="0"/>
              <a:t>Brilliant</a:t>
            </a:r>
          </a:p>
          <a:p>
            <a:r>
              <a:rPr lang="en-GB" sz="2600" b="1" dirty="0" smtClean="0"/>
              <a:t>Wonderful</a:t>
            </a:r>
          </a:p>
          <a:p>
            <a:r>
              <a:rPr lang="en-GB" sz="2600" b="1" dirty="0" smtClean="0"/>
              <a:t>Great</a:t>
            </a:r>
          </a:p>
          <a:p>
            <a:r>
              <a:rPr lang="en-GB" sz="2600" b="1" dirty="0" smtClean="0"/>
              <a:t>Tremendous/super/great</a:t>
            </a:r>
          </a:p>
          <a:p>
            <a:r>
              <a:rPr lang="en-GB" sz="2600" b="1" dirty="0" smtClean="0"/>
              <a:t>Beautiful/great</a:t>
            </a:r>
            <a:endParaRPr lang="en-GB" sz="2600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0" y="1556792"/>
            <a:ext cx="4038600" cy="4525963"/>
          </a:xfrm>
        </p:spPr>
        <p:txBody>
          <a:bodyPr>
            <a:noAutofit/>
          </a:bodyPr>
          <a:lstStyle/>
          <a:p>
            <a:r>
              <a:rPr lang="en-GB" sz="2600" b="1" dirty="0" err="1" smtClean="0">
                <a:solidFill>
                  <a:srgbClr val="FF0000"/>
                </a:solidFill>
              </a:rPr>
              <a:t>Ja</a:t>
            </a:r>
            <a:r>
              <a:rPr lang="en-GB" sz="2600" b="1" dirty="0" smtClean="0">
                <a:solidFill>
                  <a:srgbClr val="FF0000"/>
                </a:solidFill>
              </a:rPr>
              <a:t>, </a:t>
            </a:r>
            <a:r>
              <a:rPr lang="en-GB" sz="2600" b="1" dirty="0" err="1" smtClean="0">
                <a:solidFill>
                  <a:srgbClr val="FF0000"/>
                </a:solidFill>
              </a:rPr>
              <a:t>Richtig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smtClean="0">
                <a:solidFill>
                  <a:srgbClr val="FF0000"/>
                </a:solidFill>
              </a:rPr>
              <a:t>Nein, </a:t>
            </a:r>
            <a:r>
              <a:rPr lang="en-GB" sz="2600" b="1" dirty="0" err="1" smtClean="0">
                <a:solidFill>
                  <a:srgbClr val="FF0000"/>
                </a:solidFill>
              </a:rPr>
              <a:t>Falsch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smtClean="0">
                <a:solidFill>
                  <a:srgbClr val="FF0000"/>
                </a:solidFill>
              </a:rPr>
              <a:t>Gut</a:t>
            </a:r>
          </a:p>
          <a:p>
            <a:r>
              <a:rPr lang="en-GB" sz="2600" b="1" dirty="0" smtClean="0">
                <a:solidFill>
                  <a:srgbClr val="FF0000"/>
                </a:solidFill>
              </a:rPr>
              <a:t>Super</a:t>
            </a:r>
          </a:p>
          <a:p>
            <a:r>
              <a:rPr lang="en-GB" sz="2600" b="1" dirty="0" err="1" smtClean="0">
                <a:solidFill>
                  <a:srgbClr val="FF0000"/>
                </a:solidFill>
              </a:rPr>
              <a:t>Ausgezeichnet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err="1" smtClean="0">
                <a:solidFill>
                  <a:srgbClr val="FF0000"/>
                </a:solidFill>
              </a:rPr>
              <a:t>Fantastisch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smtClean="0">
                <a:solidFill>
                  <a:srgbClr val="FF0000"/>
                </a:solidFill>
              </a:rPr>
              <a:t>Brilliant</a:t>
            </a:r>
          </a:p>
          <a:p>
            <a:r>
              <a:rPr lang="en-GB" sz="2600" b="1" dirty="0" err="1" smtClean="0">
                <a:solidFill>
                  <a:srgbClr val="FF0000"/>
                </a:solidFill>
              </a:rPr>
              <a:t>Wunderbar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err="1" smtClean="0">
                <a:solidFill>
                  <a:srgbClr val="FF0000"/>
                </a:solidFill>
              </a:rPr>
              <a:t>Großartig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smtClean="0">
                <a:solidFill>
                  <a:srgbClr val="FF0000"/>
                </a:solidFill>
              </a:rPr>
              <a:t>Prima</a:t>
            </a:r>
          </a:p>
          <a:p>
            <a:r>
              <a:rPr lang="en-GB" sz="2600" b="1" dirty="0" err="1" smtClean="0">
                <a:solidFill>
                  <a:srgbClr val="FF0000"/>
                </a:solidFill>
              </a:rPr>
              <a:t>Schön</a:t>
            </a:r>
            <a:endParaRPr lang="en-GB" sz="2600" b="1" dirty="0">
              <a:solidFill>
                <a:srgbClr val="FF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Das </a:t>
            </a:r>
            <a:r>
              <a:rPr lang="en-GB" b="1" dirty="0" err="1" smtClean="0"/>
              <a:t>Kartenspiel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02853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260648"/>
            <a:ext cx="5472608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1</a:t>
            </a:r>
            <a:r>
              <a:rPr lang="en-GB" sz="2800" b="1" dirty="0" smtClean="0"/>
              <a:t>: </a:t>
            </a:r>
            <a:r>
              <a:rPr lang="en-GB" sz="2800" b="1" dirty="0" smtClean="0"/>
              <a:t>Hallo, </a:t>
            </a:r>
            <a:r>
              <a:rPr lang="en-GB" sz="2800" b="1" dirty="0" err="1" smtClean="0"/>
              <a:t>hier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ist</a:t>
            </a:r>
            <a:r>
              <a:rPr lang="en-GB" sz="2800" b="1" dirty="0" smtClean="0"/>
              <a:t> </a:t>
            </a:r>
            <a:r>
              <a:rPr lang="en-GB" sz="2800" b="1" dirty="0" smtClean="0"/>
              <a:t>___________</a:t>
            </a:r>
            <a:endParaRPr lang="en-GB" sz="2800" b="1" u="sng" dirty="0"/>
          </a:p>
          <a:p>
            <a:r>
              <a:rPr lang="en-GB" sz="2800" b="1" dirty="0">
                <a:solidFill>
                  <a:schemeClr val="tx2"/>
                </a:solidFill>
              </a:rPr>
              <a:t>2</a:t>
            </a:r>
            <a:r>
              <a:rPr lang="en-GB" sz="2800" b="1" dirty="0" smtClean="0">
                <a:solidFill>
                  <a:schemeClr val="tx2"/>
                </a:solidFill>
              </a:rPr>
              <a:t>: </a:t>
            </a:r>
            <a:r>
              <a:rPr lang="en-GB" sz="2800" b="1" dirty="0" err="1">
                <a:solidFill>
                  <a:schemeClr val="tx2"/>
                </a:solidFill>
              </a:rPr>
              <a:t>Guten</a:t>
            </a:r>
            <a:r>
              <a:rPr lang="en-GB" sz="2800" b="1" dirty="0">
                <a:solidFill>
                  <a:schemeClr val="tx2"/>
                </a:solidFill>
              </a:rPr>
              <a:t> </a:t>
            </a:r>
            <a:r>
              <a:rPr lang="en-GB" sz="2800" b="1" dirty="0" smtClean="0">
                <a:solidFill>
                  <a:schemeClr val="tx2"/>
                </a:solidFill>
              </a:rPr>
              <a:t>Tag </a:t>
            </a:r>
            <a:r>
              <a:rPr lang="en-GB" sz="2800" b="1" dirty="0" smtClean="0">
                <a:solidFill>
                  <a:schemeClr val="tx2"/>
                </a:solidFill>
              </a:rPr>
              <a:t>_____, _____</a:t>
            </a:r>
            <a:r>
              <a:rPr lang="en-GB" sz="2800" b="1" dirty="0" smtClean="0">
                <a:solidFill>
                  <a:schemeClr val="tx2"/>
                </a:solidFill>
              </a:rPr>
              <a:t> </a:t>
            </a:r>
            <a:r>
              <a:rPr lang="en-GB" sz="2800" b="1" dirty="0" err="1" smtClean="0">
                <a:solidFill>
                  <a:schemeClr val="tx2"/>
                </a:solidFill>
              </a:rPr>
              <a:t>ist</a:t>
            </a:r>
            <a:r>
              <a:rPr lang="en-GB" sz="2800" b="1" dirty="0" smtClean="0">
                <a:solidFill>
                  <a:schemeClr val="tx2"/>
                </a:solidFill>
              </a:rPr>
              <a:t> </a:t>
            </a:r>
            <a:r>
              <a:rPr lang="en-GB" sz="2800" b="1" dirty="0" err="1" smtClean="0">
                <a:solidFill>
                  <a:schemeClr val="tx2"/>
                </a:solidFill>
              </a:rPr>
              <a:t>dran</a:t>
            </a:r>
            <a:r>
              <a:rPr lang="en-GB" sz="2800" b="1" dirty="0" smtClean="0">
                <a:solidFill>
                  <a:schemeClr val="tx2"/>
                </a:solidFill>
              </a:rPr>
              <a:t>!</a:t>
            </a:r>
            <a:endParaRPr lang="en-GB" sz="2800" b="1" dirty="0">
              <a:solidFill>
                <a:schemeClr val="tx2"/>
              </a:solidFill>
            </a:endParaRPr>
          </a:p>
          <a:p>
            <a:r>
              <a:rPr lang="en-GB" sz="2800" b="1" dirty="0" smtClean="0"/>
              <a:t>1: </a:t>
            </a:r>
            <a:r>
              <a:rPr lang="en-GB" sz="2800" b="1" dirty="0" err="1" smtClean="0"/>
              <a:t>Wie</a:t>
            </a:r>
            <a:r>
              <a:rPr lang="en-GB" sz="2800" b="1" dirty="0" smtClean="0"/>
              <a:t> </a:t>
            </a:r>
            <a:r>
              <a:rPr lang="en-GB" sz="2800" b="1" dirty="0" err="1"/>
              <a:t>geht's</a:t>
            </a:r>
            <a:r>
              <a:rPr lang="en-GB" sz="2800" b="1" dirty="0"/>
              <a:t>?</a:t>
            </a:r>
          </a:p>
          <a:p>
            <a:r>
              <a:rPr lang="de-DE" sz="2800" b="1" dirty="0">
                <a:solidFill>
                  <a:schemeClr val="tx2"/>
                </a:solidFill>
              </a:rPr>
              <a:t>2</a:t>
            </a:r>
            <a:r>
              <a:rPr lang="de-DE" sz="2800" b="1" dirty="0" smtClean="0">
                <a:solidFill>
                  <a:schemeClr val="tx2"/>
                </a:solidFill>
              </a:rPr>
              <a:t>: </a:t>
            </a:r>
            <a:r>
              <a:rPr lang="de-DE" sz="2800" b="1" dirty="0" smtClean="0">
                <a:solidFill>
                  <a:schemeClr val="tx2"/>
                </a:solidFill>
              </a:rPr>
              <a:t>Wunderbar danke! </a:t>
            </a:r>
            <a:r>
              <a:rPr lang="de-DE" sz="2800" b="1" dirty="0">
                <a:solidFill>
                  <a:schemeClr val="tx2"/>
                </a:solidFill>
              </a:rPr>
              <a:t>Und dir?</a:t>
            </a:r>
          </a:p>
          <a:p>
            <a:r>
              <a:rPr lang="en-GB" sz="2800" b="1" dirty="0"/>
              <a:t>1</a:t>
            </a:r>
            <a:r>
              <a:rPr lang="en-GB" sz="2800" b="1" dirty="0" smtClean="0"/>
              <a:t>: </a:t>
            </a:r>
            <a:r>
              <a:rPr lang="en-GB" sz="2800" b="1" dirty="0" err="1"/>
              <a:t>Danke</a:t>
            </a:r>
            <a:r>
              <a:rPr lang="en-GB" sz="2800" b="1" dirty="0"/>
              <a:t>, gut. </a:t>
            </a:r>
          </a:p>
          <a:p>
            <a:r>
              <a:rPr lang="en-GB" sz="2800" b="1" dirty="0">
                <a:solidFill>
                  <a:schemeClr val="tx2"/>
                </a:solidFill>
              </a:rPr>
              <a:t>2</a:t>
            </a:r>
            <a:r>
              <a:rPr lang="en-GB" sz="2800" b="1" dirty="0" smtClean="0">
                <a:solidFill>
                  <a:schemeClr val="tx2"/>
                </a:solidFill>
              </a:rPr>
              <a:t>: </a:t>
            </a:r>
            <a:r>
              <a:rPr lang="en-GB" sz="2800" b="1" dirty="0" smtClean="0">
                <a:solidFill>
                  <a:schemeClr val="tx2"/>
                </a:solidFill>
              </a:rPr>
              <a:t>Auf </a:t>
            </a:r>
            <a:r>
              <a:rPr lang="en-GB" sz="2800" b="1" dirty="0" err="1" smtClean="0">
                <a:solidFill>
                  <a:schemeClr val="tx2"/>
                </a:solidFill>
              </a:rPr>
              <a:t>wiederhören</a:t>
            </a:r>
            <a:r>
              <a:rPr lang="en-GB" sz="2800" b="1" dirty="0" smtClean="0">
                <a:solidFill>
                  <a:schemeClr val="tx2"/>
                </a:solidFill>
              </a:rPr>
              <a:t>!</a:t>
            </a:r>
            <a:endParaRPr lang="en-GB" sz="2800" b="1" dirty="0">
              <a:solidFill>
                <a:schemeClr val="tx2"/>
              </a:solidFill>
            </a:endParaRPr>
          </a:p>
          <a:p>
            <a:r>
              <a:rPr lang="de-DE" sz="2800" b="1" dirty="0"/>
              <a:t>1</a:t>
            </a:r>
            <a:r>
              <a:rPr lang="de-DE" sz="2800" b="1" dirty="0" smtClean="0"/>
              <a:t>: </a:t>
            </a:r>
            <a:r>
              <a:rPr lang="de-DE" sz="2800" b="1" dirty="0"/>
              <a:t>Tschüss, </a:t>
            </a:r>
            <a:r>
              <a:rPr lang="de-DE" sz="2800" b="1" dirty="0" smtClean="0"/>
              <a:t>______</a:t>
            </a:r>
            <a:r>
              <a:rPr lang="de-DE" sz="2800" b="1" dirty="0" smtClean="0"/>
              <a:t>. </a:t>
            </a:r>
            <a:r>
              <a:rPr lang="de-DE" sz="2800" b="1" dirty="0"/>
              <a:t>Bis bald!</a:t>
            </a:r>
          </a:p>
          <a:p>
            <a:r>
              <a:rPr lang="en-GB" b="1" u="sng" dirty="0"/>
              <a:t>  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07504" y="3897710"/>
            <a:ext cx="3240360" cy="2699642"/>
          </a:xfrm>
        </p:spPr>
        <p:txBody>
          <a:bodyPr>
            <a:normAutofit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Wie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heißt</a:t>
            </a:r>
            <a:r>
              <a:rPr lang="en-GB" b="1" dirty="0" smtClean="0">
                <a:solidFill>
                  <a:srgbClr val="FF0000"/>
                </a:solidFill>
              </a:rPr>
              <a:t> du?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Wie</a:t>
            </a:r>
            <a:r>
              <a:rPr lang="en-GB" b="1" dirty="0" smtClean="0">
                <a:solidFill>
                  <a:srgbClr val="FF0000"/>
                </a:solidFill>
              </a:rPr>
              <a:t> alt </a:t>
            </a:r>
            <a:r>
              <a:rPr lang="en-GB" b="1" dirty="0" err="1" smtClean="0">
                <a:solidFill>
                  <a:srgbClr val="FF0000"/>
                </a:solidFill>
              </a:rPr>
              <a:t>bist</a:t>
            </a:r>
            <a:r>
              <a:rPr lang="en-GB" b="1" dirty="0" smtClean="0">
                <a:solidFill>
                  <a:srgbClr val="FF0000"/>
                </a:solidFill>
              </a:rPr>
              <a:t> du?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Wo </a:t>
            </a:r>
            <a:r>
              <a:rPr lang="en-GB" b="1" dirty="0" err="1" smtClean="0">
                <a:solidFill>
                  <a:srgbClr val="FF0000"/>
                </a:solidFill>
              </a:rPr>
              <a:t>wohnst</a:t>
            </a:r>
            <a:r>
              <a:rPr lang="en-GB" b="1" dirty="0" smtClean="0">
                <a:solidFill>
                  <a:srgbClr val="FF0000"/>
                </a:solidFill>
              </a:rPr>
              <a:t> du?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Wann</a:t>
            </a:r>
            <a:r>
              <a:rPr lang="en-GB" b="1" dirty="0" smtClean="0">
                <a:solidFill>
                  <a:srgbClr val="FF0000"/>
                </a:solidFill>
              </a:rPr>
              <a:t> hast du </a:t>
            </a:r>
            <a:r>
              <a:rPr lang="en-GB" b="1" dirty="0" err="1" smtClean="0">
                <a:solidFill>
                  <a:srgbClr val="FF0000"/>
                </a:solidFill>
              </a:rPr>
              <a:t>Geburtstag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</a:p>
          <a:p>
            <a:endParaRPr lang="en-GB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627784" y="3886800"/>
            <a:ext cx="3888432" cy="2710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Ich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heiße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...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800" b="1" dirty="0" err="1" smtClean="0">
                <a:solidFill>
                  <a:srgbClr val="FF0000"/>
                </a:solidFill>
              </a:rPr>
              <a:t>Ich</a:t>
            </a:r>
            <a:r>
              <a:rPr lang="en-GB" sz="2800" b="1" dirty="0" smtClean="0">
                <a:solidFill>
                  <a:srgbClr val="FF0000"/>
                </a:solidFill>
              </a:rPr>
              <a:t> bin ... </a:t>
            </a:r>
            <a:r>
              <a:rPr lang="en-GB" sz="2800" b="1" dirty="0" err="1" smtClean="0">
                <a:solidFill>
                  <a:srgbClr val="FF0000"/>
                </a:solidFill>
              </a:rPr>
              <a:t>Jahre</a:t>
            </a:r>
            <a:r>
              <a:rPr lang="en-GB" sz="2800" b="1" dirty="0" smtClean="0">
                <a:solidFill>
                  <a:srgbClr val="FF0000"/>
                </a:solidFill>
              </a:rPr>
              <a:t> alt</a:t>
            </a: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Ich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wohne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800" b="1" dirty="0" err="1" smtClean="0">
                <a:solidFill>
                  <a:srgbClr val="FF0000"/>
                </a:solidFill>
              </a:rPr>
              <a:t>Ich</a:t>
            </a:r>
            <a:r>
              <a:rPr lang="en-GB" sz="2800" b="1" dirty="0" smtClean="0">
                <a:solidFill>
                  <a:srgbClr val="FF0000"/>
                </a:solidFill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</a:rPr>
              <a:t>habe</a:t>
            </a:r>
            <a:r>
              <a:rPr lang="en-GB" sz="2800" b="1" dirty="0" smtClean="0">
                <a:solidFill>
                  <a:srgbClr val="FF0000"/>
                </a:solidFill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</a:rPr>
              <a:t>im</a:t>
            </a:r>
            <a:r>
              <a:rPr lang="en-GB" sz="2800" b="1" dirty="0" smtClean="0">
                <a:solidFill>
                  <a:srgbClr val="FF0000"/>
                </a:solidFill>
              </a:rPr>
              <a:t>/am … </a:t>
            </a:r>
            <a:r>
              <a:rPr lang="en-GB" sz="2800" b="1" dirty="0" err="1" smtClean="0">
                <a:solidFill>
                  <a:srgbClr val="FF0000"/>
                </a:solidFill>
              </a:rPr>
              <a:t>Geburtstag</a:t>
            </a: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Content Placeholder 8"/>
          <p:cNvSpPr>
            <a:spLocks noGrp="1"/>
          </p:cNvSpPr>
          <p:nvPr>
            <p:ph sz="half" idx="1"/>
          </p:nvPr>
        </p:nvSpPr>
        <p:spPr>
          <a:xfrm>
            <a:off x="6300192" y="3133775"/>
            <a:ext cx="2664296" cy="3471183"/>
          </a:xfrm>
        </p:spPr>
        <p:txBody>
          <a:bodyPr>
            <a:noAutofit/>
          </a:bodyPr>
          <a:lstStyle/>
          <a:p>
            <a:r>
              <a:rPr lang="en-GB" sz="2600" b="1" dirty="0" smtClean="0">
                <a:solidFill>
                  <a:srgbClr val="00B050"/>
                </a:solidFill>
              </a:rPr>
              <a:t>Gut</a:t>
            </a:r>
          </a:p>
          <a:p>
            <a:r>
              <a:rPr lang="en-GB" sz="2600" b="1" dirty="0" smtClean="0">
                <a:solidFill>
                  <a:srgbClr val="00B050"/>
                </a:solidFill>
              </a:rPr>
              <a:t>Super</a:t>
            </a:r>
          </a:p>
          <a:p>
            <a:r>
              <a:rPr lang="en-GB" sz="2600" b="1" dirty="0" err="1" smtClean="0">
                <a:solidFill>
                  <a:srgbClr val="00B050"/>
                </a:solidFill>
              </a:rPr>
              <a:t>Ausgezeichnet</a:t>
            </a:r>
            <a:endParaRPr lang="en-GB" sz="2600" b="1" dirty="0" smtClean="0">
              <a:solidFill>
                <a:srgbClr val="00B050"/>
              </a:solidFill>
            </a:endParaRPr>
          </a:p>
          <a:p>
            <a:r>
              <a:rPr lang="en-GB" sz="2600" b="1" dirty="0" err="1" smtClean="0">
                <a:solidFill>
                  <a:srgbClr val="00B050"/>
                </a:solidFill>
              </a:rPr>
              <a:t>Fantastisch</a:t>
            </a:r>
            <a:endParaRPr lang="en-GB" sz="2600" b="1" dirty="0" smtClean="0">
              <a:solidFill>
                <a:srgbClr val="00B050"/>
              </a:solidFill>
            </a:endParaRPr>
          </a:p>
          <a:p>
            <a:r>
              <a:rPr lang="en-GB" sz="2600" b="1" dirty="0" smtClean="0">
                <a:solidFill>
                  <a:srgbClr val="00B050"/>
                </a:solidFill>
              </a:rPr>
              <a:t>Brilliant</a:t>
            </a:r>
          </a:p>
          <a:p>
            <a:r>
              <a:rPr lang="en-GB" sz="2600" b="1" dirty="0" err="1" smtClean="0">
                <a:solidFill>
                  <a:srgbClr val="00B050"/>
                </a:solidFill>
              </a:rPr>
              <a:t>Großartig</a:t>
            </a:r>
            <a:endParaRPr lang="en-GB" sz="2600" b="1" dirty="0" smtClean="0">
              <a:solidFill>
                <a:srgbClr val="00B050"/>
              </a:solidFill>
            </a:endParaRPr>
          </a:p>
          <a:p>
            <a:r>
              <a:rPr lang="en-GB" sz="2600" b="1" dirty="0" smtClean="0">
                <a:solidFill>
                  <a:srgbClr val="00B050"/>
                </a:solidFill>
              </a:rPr>
              <a:t>Prima</a:t>
            </a:r>
            <a:endParaRPr lang="en-GB" sz="2600" b="1" dirty="0">
              <a:solidFill>
                <a:srgbClr val="00B05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2915816" y="2420888"/>
            <a:ext cx="3312368" cy="1080120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Phone, Conversation, Communication, Talking, Telephon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34488"/>
            <a:ext cx="3203848" cy="2418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026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3312368" cy="1143000"/>
          </a:xfrm>
        </p:spPr>
        <p:txBody>
          <a:bodyPr/>
          <a:lstStyle/>
          <a:p>
            <a:r>
              <a:rPr lang="en-GB" dirty="0" smtClean="0"/>
              <a:t>Secret Signal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3568" y="908720"/>
            <a:ext cx="5040560" cy="5616624"/>
          </a:xfrm>
        </p:spPr>
        <p:txBody>
          <a:bodyPr>
            <a:no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Hallo, </a:t>
            </a:r>
            <a:r>
              <a:rPr lang="en-GB" sz="3200" b="1" dirty="0" err="1" smtClean="0">
                <a:solidFill>
                  <a:srgbClr val="FF0000"/>
                </a:solidFill>
              </a:rPr>
              <a:t>hier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ist</a:t>
            </a:r>
            <a:r>
              <a:rPr lang="en-GB" sz="3200" b="1" dirty="0" smtClean="0">
                <a:solidFill>
                  <a:srgbClr val="FF0000"/>
                </a:solidFill>
              </a:rPr>
              <a:t> Martin</a:t>
            </a:r>
          </a:p>
          <a:p>
            <a:r>
              <a:rPr lang="en-GB" sz="3200" b="1" dirty="0" err="1" smtClean="0">
                <a:solidFill>
                  <a:srgbClr val="92D050"/>
                </a:solidFill>
              </a:rPr>
              <a:t>Guten</a:t>
            </a:r>
            <a:r>
              <a:rPr lang="en-GB" sz="3200" b="1" dirty="0" smtClean="0">
                <a:solidFill>
                  <a:srgbClr val="92D050"/>
                </a:solidFill>
              </a:rPr>
              <a:t> Tag, </a:t>
            </a:r>
            <a:r>
              <a:rPr lang="en-GB" sz="3200" b="1" dirty="0" err="1" smtClean="0">
                <a:solidFill>
                  <a:srgbClr val="92D050"/>
                </a:solidFill>
              </a:rPr>
              <a:t>hier</a:t>
            </a:r>
            <a:r>
              <a:rPr lang="en-GB" sz="3200" b="1" dirty="0" smtClean="0">
                <a:solidFill>
                  <a:srgbClr val="92D050"/>
                </a:solidFill>
              </a:rPr>
              <a:t> is Sabine</a:t>
            </a: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Wie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gehts</a:t>
            </a:r>
            <a:r>
              <a:rPr lang="en-GB" sz="3200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sz="3200" b="1" dirty="0" smtClean="0">
                <a:solidFill>
                  <a:srgbClr val="92D050"/>
                </a:solidFill>
              </a:rPr>
              <a:t>Prima </a:t>
            </a:r>
            <a:r>
              <a:rPr lang="en-GB" sz="3200" b="1" dirty="0" err="1" smtClean="0">
                <a:solidFill>
                  <a:srgbClr val="92D050"/>
                </a:solidFill>
              </a:rPr>
              <a:t>danke</a:t>
            </a:r>
            <a:r>
              <a:rPr lang="en-GB" sz="3200" b="1" dirty="0">
                <a:solidFill>
                  <a:srgbClr val="92D050"/>
                </a:solidFill>
              </a:rPr>
              <a:t>!</a:t>
            </a:r>
            <a:r>
              <a:rPr lang="en-GB" sz="3200" b="1" dirty="0" smtClean="0">
                <a:solidFill>
                  <a:srgbClr val="92D050"/>
                </a:solidFill>
              </a:rPr>
              <a:t> Und du?</a:t>
            </a: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Großartig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danke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smtClean="0">
                <a:solidFill>
                  <a:srgbClr val="FF0000"/>
                </a:solidFill>
              </a:rPr>
              <a:t>Wo </a:t>
            </a:r>
            <a:r>
              <a:rPr lang="en-GB" sz="3200" b="1" dirty="0" err="1" smtClean="0">
                <a:solidFill>
                  <a:srgbClr val="FF0000"/>
                </a:solidFill>
              </a:rPr>
              <a:t>wohnst</a:t>
            </a:r>
            <a:r>
              <a:rPr lang="en-GB" sz="3200" b="1" dirty="0" smtClean="0">
                <a:solidFill>
                  <a:srgbClr val="FF0000"/>
                </a:solidFill>
              </a:rPr>
              <a:t> du?</a:t>
            </a:r>
          </a:p>
          <a:p>
            <a:r>
              <a:rPr lang="en-GB" sz="3200" b="1" dirty="0" err="1" smtClean="0">
                <a:solidFill>
                  <a:srgbClr val="92D050"/>
                </a:solidFill>
              </a:rPr>
              <a:t>Ich</a:t>
            </a:r>
            <a:r>
              <a:rPr lang="en-GB" sz="3200" b="1" dirty="0" smtClean="0">
                <a:solidFill>
                  <a:srgbClr val="92D050"/>
                </a:solidFill>
              </a:rPr>
              <a:t> </a:t>
            </a:r>
            <a:r>
              <a:rPr lang="en-GB" sz="3200" b="1" dirty="0" err="1" smtClean="0">
                <a:solidFill>
                  <a:srgbClr val="92D050"/>
                </a:solidFill>
              </a:rPr>
              <a:t>wohne</a:t>
            </a:r>
            <a:r>
              <a:rPr lang="en-GB" sz="3200" b="1" dirty="0" smtClean="0">
                <a:solidFill>
                  <a:srgbClr val="92D050"/>
                </a:solidFill>
              </a:rPr>
              <a:t> in Berlin</a:t>
            </a:r>
          </a:p>
          <a:p>
            <a:r>
              <a:rPr lang="en-GB" sz="3200" b="1" dirty="0" smtClean="0">
                <a:solidFill>
                  <a:srgbClr val="FF0000"/>
                </a:solidFill>
              </a:rPr>
              <a:t>Auf </a:t>
            </a:r>
            <a:r>
              <a:rPr lang="en-GB" sz="3200" b="1" dirty="0" err="1" smtClean="0">
                <a:solidFill>
                  <a:srgbClr val="FF0000"/>
                </a:solidFill>
              </a:rPr>
              <a:t>wiederhören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smtClean="0">
                <a:solidFill>
                  <a:srgbClr val="92D050"/>
                </a:solidFill>
              </a:rPr>
              <a:t>Auf </a:t>
            </a:r>
            <a:r>
              <a:rPr lang="en-GB" sz="3200" b="1" dirty="0" err="1" smtClean="0">
                <a:solidFill>
                  <a:srgbClr val="92D050"/>
                </a:solidFill>
              </a:rPr>
              <a:t>wiederhören</a:t>
            </a:r>
            <a:r>
              <a:rPr lang="en-GB" sz="3200" b="1" dirty="0" smtClean="0">
                <a:solidFill>
                  <a:srgbClr val="92D050"/>
                </a:solidFill>
              </a:rPr>
              <a:t>, </a:t>
            </a:r>
            <a:r>
              <a:rPr lang="en-GB" sz="3200" b="1" dirty="0" err="1" smtClean="0">
                <a:solidFill>
                  <a:srgbClr val="92D050"/>
                </a:solidFill>
              </a:rPr>
              <a:t>bis</a:t>
            </a:r>
            <a:r>
              <a:rPr lang="en-GB" sz="3200" b="1" dirty="0" smtClean="0">
                <a:solidFill>
                  <a:srgbClr val="92D050"/>
                </a:solidFill>
              </a:rPr>
              <a:t> bald</a:t>
            </a:r>
          </a:p>
          <a:p>
            <a:pPr marL="0" indent="0">
              <a:buNone/>
            </a:pPr>
            <a:endParaRPr lang="en-GB" sz="3200" b="1" dirty="0">
              <a:solidFill>
                <a:srgbClr val="7030A0"/>
              </a:solidFill>
            </a:endParaRPr>
          </a:p>
          <a:p>
            <a:endParaRPr lang="en-GB" sz="3200" dirty="0"/>
          </a:p>
        </p:txBody>
      </p:sp>
      <p:pic>
        <p:nvPicPr>
          <p:cNvPr id="5" name="Picture 4" descr="touch your nose clipart touch your nose clipart documento sin ttulo 689 X 468">
            <a:hlinkClick r:id="rId2" tooltip="touch your nose clipart touch your nose clipart documento sin ttulo 689 X 468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592" y="985544"/>
            <a:ext cx="367240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age result for touch nose clip art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05064"/>
            <a:ext cx="331236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99992" y="332656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</a:rPr>
              <a:t>Red</a:t>
            </a:r>
            <a:r>
              <a:rPr lang="en-GB" sz="2800" dirty="0" smtClean="0"/>
              <a:t> – Boys 	</a:t>
            </a:r>
            <a:r>
              <a:rPr lang="en-GB" sz="2800" b="1" dirty="0" smtClean="0">
                <a:solidFill>
                  <a:srgbClr val="92D050"/>
                </a:solidFill>
              </a:rPr>
              <a:t>Green</a:t>
            </a:r>
            <a:r>
              <a:rPr lang="en-GB" sz="2800" dirty="0" smtClean="0"/>
              <a:t> - Girls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03501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260648"/>
            <a:ext cx="5472608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1</a:t>
            </a:r>
            <a:r>
              <a:rPr lang="en-GB" sz="2800" b="1" dirty="0" smtClean="0"/>
              <a:t>: </a:t>
            </a:r>
            <a:r>
              <a:rPr lang="en-GB" sz="2800" b="1" dirty="0" smtClean="0"/>
              <a:t>Hallo, </a:t>
            </a:r>
            <a:r>
              <a:rPr lang="en-GB" sz="2800" b="1" dirty="0" err="1" smtClean="0"/>
              <a:t>hier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ist</a:t>
            </a:r>
            <a:r>
              <a:rPr lang="en-GB" sz="2800" b="1" dirty="0" smtClean="0"/>
              <a:t> </a:t>
            </a:r>
            <a:r>
              <a:rPr lang="en-GB" sz="2800" b="1" dirty="0" smtClean="0"/>
              <a:t>___________</a:t>
            </a:r>
            <a:endParaRPr lang="en-GB" sz="2800" b="1" u="sng" dirty="0"/>
          </a:p>
          <a:p>
            <a:r>
              <a:rPr lang="en-GB" sz="2800" b="1" dirty="0">
                <a:solidFill>
                  <a:schemeClr val="tx2"/>
                </a:solidFill>
              </a:rPr>
              <a:t>2</a:t>
            </a:r>
            <a:r>
              <a:rPr lang="en-GB" sz="2800" b="1" dirty="0" smtClean="0">
                <a:solidFill>
                  <a:schemeClr val="tx2"/>
                </a:solidFill>
              </a:rPr>
              <a:t>: </a:t>
            </a:r>
            <a:r>
              <a:rPr lang="en-GB" sz="2800" b="1" dirty="0" err="1">
                <a:solidFill>
                  <a:schemeClr val="tx2"/>
                </a:solidFill>
              </a:rPr>
              <a:t>Guten</a:t>
            </a:r>
            <a:r>
              <a:rPr lang="en-GB" sz="2800" b="1" dirty="0">
                <a:solidFill>
                  <a:schemeClr val="tx2"/>
                </a:solidFill>
              </a:rPr>
              <a:t> </a:t>
            </a:r>
            <a:r>
              <a:rPr lang="en-GB" sz="2800" b="1" dirty="0" smtClean="0">
                <a:solidFill>
                  <a:schemeClr val="tx2"/>
                </a:solidFill>
              </a:rPr>
              <a:t>Tag </a:t>
            </a:r>
            <a:r>
              <a:rPr lang="en-GB" sz="2800" b="1" dirty="0" smtClean="0">
                <a:solidFill>
                  <a:schemeClr val="tx2"/>
                </a:solidFill>
              </a:rPr>
              <a:t>_____, _____</a:t>
            </a:r>
            <a:r>
              <a:rPr lang="en-GB" sz="2800" b="1" dirty="0" smtClean="0">
                <a:solidFill>
                  <a:schemeClr val="tx2"/>
                </a:solidFill>
              </a:rPr>
              <a:t> </a:t>
            </a:r>
            <a:r>
              <a:rPr lang="en-GB" sz="2800" b="1" dirty="0" err="1" smtClean="0">
                <a:solidFill>
                  <a:schemeClr val="tx2"/>
                </a:solidFill>
              </a:rPr>
              <a:t>ist</a:t>
            </a:r>
            <a:r>
              <a:rPr lang="en-GB" sz="2800" b="1" dirty="0" smtClean="0">
                <a:solidFill>
                  <a:schemeClr val="tx2"/>
                </a:solidFill>
              </a:rPr>
              <a:t> </a:t>
            </a:r>
            <a:r>
              <a:rPr lang="en-GB" sz="2800" b="1" dirty="0" err="1" smtClean="0">
                <a:solidFill>
                  <a:schemeClr val="tx2"/>
                </a:solidFill>
              </a:rPr>
              <a:t>dran</a:t>
            </a:r>
            <a:r>
              <a:rPr lang="en-GB" sz="2800" b="1" dirty="0" smtClean="0">
                <a:solidFill>
                  <a:schemeClr val="tx2"/>
                </a:solidFill>
              </a:rPr>
              <a:t>!</a:t>
            </a:r>
            <a:endParaRPr lang="en-GB" sz="2800" b="1" dirty="0">
              <a:solidFill>
                <a:schemeClr val="tx2"/>
              </a:solidFill>
            </a:endParaRPr>
          </a:p>
          <a:p>
            <a:r>
              <a:rPr lang="en-GB" sz="2800" b="1" dirty="0" smtClean="0"/>
              <a:t>1: </a:t>
            </a:r>
            <a:r>
              <a:rPr lang="en-GB" sz="2800" b="1" dirty="0" err="1" smtClean="0"/>
              <a:t>Wie</a:t>
            </a:r>
            <a:r>
              <a:rPr lang="en-GB" sz="2800" b="1" dirty="0" smtClean="0"/>
              <a:t> </a:t>
            </a:r>
            <a:r>
              <a:rPr lang="en-GB" sz="2800" b="1" dirty="0" err="1"/>
              <a:t>geht's</a:t>
            </a:r>
            <a:r>
              <a:rPr lang="en-GB" sz="2800" b="1" dirty="0"/>
              <a:t>?</a:t>
            </a:r>
          </a:p>
          <a:p>
            <a:r>
              <a:rPr lang="de-DE" sz="2800" b="1" dirty="0">
                <a:solidFill>
                  <a:schemeClr val="tx2"/>
                </a:solidFill>
              </a:rPr>
              <a:t>2</a:t>
            </a:r>
            <a:r>
              <a:rPr lang="de-DE" sz="2800" b="1" dirty="0" smtClean="0">
                <a:solidFill>
                  <a:schemeClr val="tx2"/>
                </a:solidFill>
              </a:rPr>
              <a:t>: </a:t>
            </a:r>
            <a:r>
              <a:rPr lang="de-DE" sz="2800" b="1" dirty="0" smtClean="0">
                <a:solidFill>
                  <a:schemeClr val="tx2"/>
                </a:solidFill>
              </a:rPr>
              <a:t>Wunderbar danke! </a:t>
            </a:r>
            <a:r>
              <a:rPr lang="de-DE" sz="2800" b="1" dirty="0">
                <a:solidFill>
                  <a:schemeClr val="tx2"/>
                </a:solidFill>
              </a:rPr>
              <a:t>Und dir?</a:t>
            </a:r>
          </a:p>
          <a:p>
            <a:r>
              <a:rPr lang="en-GB" sz="2800" b="1" dirty="0"/>
              <a:t>1</a:t>
            </a:r>
            <a:r>
              <a:rPr lang="en-GB" sz="2800" b="1" dirty="0" smtClean="0"/>
              <a:t>: </a:t>
            </a:r>
            <a:r>
              <a:rPr lang="en-GB" sz="2800" b="1" dirty="0" err="1"/>
              <a:t>Danke</a:t>
            </a:r>
            <a:r>
              <a:rPr lang="en-GB" sz="2800" b="1" dirty="0"/>
              <a:t>, gut. </a:t>
            </a:r>
          </a:p>
          <a:p>
            <a:r>
              <a:rPr lang="en-GB" sz="2800" b="1" dirty="0">
                <a:solidFill>
                  <a:schemeClr val="tx2"/>
                </a:solidFill>
              </a:rPr>
              <a:t>2</a:t>
            </a:r>
            <a:r>
              <a:rPr lang="en-GB" sz="2800" b="1" dirty="0" smtClean="0">
                <a:solidFill>
                  <a:schemeClr val="tx2"/>
                </a:solidFill>
              </a:rPr>
              <a:t>: </a:t>
            </a:r>
            <a:r>
              <a:rPr lang="en-GB" sz="2800" b="1" dirty="0" smtClean="0">
                <a:solidFill>
                  <a:schemeClr val="tx2"/>
                </a:solidFill>
              </a:rPr>
              <a:t>Auf </a:t>
            </a:r>
            <a:r>
              <a:rPr lang="en-GB" sz="2800" b="1" dirty="0" err="1" smtClean="0">
                <a:solidFill>
                  <a:schemeClr val="tx2"/>
                </a:solidFill>
              </a:rPr>
              <a:t>wiederhören</a:t>
            </a:r>
            <a:r>
              <a:rPr lang="en-GB" sz="2800" b="1" dirty="0" smtClean="0">
                <a:solidFill>
                  <a:schemeClr val="tx2"/>
                </a:solidFill>
              </a:rPr>
              <a:t>!</a:t>
            </a:r>
            <a:endParaRPr lang="en-GB" sz="2800" b="1" dirty="0">
              <a:solidFill>
                <a:schemeClr val="tx2"/>
              </a:solidFill>
            </a:endParaRPr>
          </a:p>
          <a:p>
            <a:r>
              <a:rPr lang="de-DE" sz="2800" b="1" dirty="0"/>
              <a:t>1</a:t>
            </a:r>
            <a:r>
              <a:rPr lang="de-DE" sz="2800" b="1" dirty="0" smtClean="0"/>
              <a:t>: </a:t>
            </a:r>
            <a:r>
              <a:rPr lang="de-DE" sz="2800" b="1" dirty="0"/>
              <a:t>Tschüss, </a:t>
            </a:r>
            <a:r>
              <a:rPr lang="de-DE" sz="2800" b="1" dirty="0" smtClean="0"/>
              <a:t>______</a:t>
            </a:r>
            <a:r>
              <a:rPr lang="de-DE" sz="2800" b="1" dirty="0" smtClean="0"/>
              <a:t>. </a:t>
            </a:r>
            <a:r>
              <a:rPr lang="de-DE" sz="2800" b="1" dirty="0"/>
              <a:t>Bis bald!</a:t>
            </a:r>
          </a:p>
          <a:p>
            <a:r>
              <a:rPr lang="en-GB" b="1" u="sng" dirty="0"/>
              <a:t>  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07504" y="3897710"/>
            <a:ext cx="3240360" cy="2699642"/>
          </a:xfrm>
        </p:spPr>
        <p:txBody>
          <a:bodyPr>
            <a:normAutofit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Wie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heißt</a:t>
            </a:r>
            <a:r>
              <a:rPr lang="en-GB" b="1" dirty="0" smtClean="0">
                <a:solidFill>
                  <a:srgbClr val="FF0000"/>
                </a:solidFill>
              </a:rPr>
              <a:t> du?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Wie</a:t>
            </a:r>
            <a:r>
              <a:rPr lang="en-GB" b="1" dirty="0" smtClean="0">
                <a:solidFill>
                  <a:srgbClr val="FF0000"/>
                </a:solidFill>
              </a:rPr>
              <a:t> alt </a:t>
            </a:r>
            <a:r>
              <a:rPr lang="en-GB" b="1" dirty="0" err="1" smtClean="0">
                <a:solidFill>
                  <a:srgbClr val="FF0000"/>
                </a:solidFill>
              </a:rPr>
              <a:t>bist</a:t>
            </a:r>
            <a:r>
              <a:rPr lang="en-GB" b="1" dirty="0" smtClean="0">
                <a:solidFill>
                  <a:srgbClr val="FF0000"/>
                </a:solidFill>
              </a:rPr>
              <a:t> du?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Wo </a:t>
            </a:r>
            <a:r>
              <a:rPr lang="en-GB" b="1" dirty="0" err="1" smtClean="0">
                <a:solidFill>
                  <a:srgbClr val="FF0000"/>
                </a:solidFill>
              </a:rPr>
              <a:t>wohnst</a:t>
            </a:r>
            <a:r>
              <a:rPr lang="en-GB" b="1" dirty="0" smtClean="0">
                <a:solidFill>
                  <a:srgbClr val="FF0000"/>
                </a:solidFill>
              </a:rPr>
              <a:t> du?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Wann</a:t>
            </a:r>
            <a:r>
              <a:rPr lang="en-GB" b="1" dirty="0" smtClean="0">
                <a:solidFill>
                  <a:srgbClr val="FF0000"/>
                </a:solidFill>
              </a:rPr>
              <a:t> hast du </a:t>
            </a:r>
            <a:r>
              <a:rPr lang="en-GB" b="1" dirty="0" err="1" smtClean="0">
                <a:solidFill>
                  <a:srgbClr val="FF0000"/>
                </a:solidFill>
              </a:rPr>
              <a:t>Geburtstag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</a:p>
          <a:p>
            <a:endParaRPr lang="en-GB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627784" y="3886800"/>
            <a:ext cx="3888432" cy="2710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Ich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heiße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...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800" b="1" dirty="0" err="1" smtClean="0">
                <a:solidFill>
                  <a:srgbClr val="FF0000"/>
                </a:solidFill>
              </a:rPr>
              <a:t>Ich</a:t>
            </a:r>
            <a:r>
              <a:rPr lang="en-GB" sz="2800" b="1" dirty="0" smtClean="0">
                <a:solidFill>
                  <a:srgbClr val="FF0000"/>
                </a:solidFill>
              </a:rPr>
              <a:t> bin ... </a:t>
            </a:r>
            <a:r>
              <a:rPr lang="en-GB" sz="2800" b="1" dirty="0" err="1" smtClean="0">
                <a:solidFill>
                  <a:srgbClr val="FF0000"/>
                </a:solidFill>
              </a:rPr>
              <a:t>Jahre</a:t>
            </a:r>
            <a:r>
              <a:rPr lang="en-GB" sz="2800" b="1" dirty="0" smtClean="0">
                <a:solidFill>
                  <a:srgbClr val="FF0000"/>
                </a:solidFill>
              </a:rPr>
              <a:t> alt</a:t>
            </a: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Ich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wohne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800" b="1" dirty="0" err="1" smtClean="0">
                <a:solidFill>
                  <a:srgbClr val="FF0000"/>
                </a:solidFill>
              </a:rPr>
              <a:t>Ich</a:t>
            </a:r>
            <a:r>
              <a:rPr lang="en-GB" sz="2800" b="1" dirty="0" smtClean="0">
                <a:solidFill>
                  <a:srgbClr val="FF0000"/>
                </a:solidFill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</a:rPr>
              <a:t>habe</a:t>
            </a:r>
            <a:r>
              <a:rPr lang="en-GB" sz="2800" b="1" dirty="0" smtClean="0">
                <a:solidFill>
                  <a:srgbClr val="FF0000"/>
                </a:solidFill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</a:rPr>
              <a:t>im</a:t>
            </a:r>
            <a:r>
              <a:rPr lang="en-GB" sz="2800" b="1" dirty="0" smtClean="0">
                <a:solidFill>
                  <a:srgbClr val="FF0000"/>
                </a:solidFill>
              </a:rPr>
              <a:t>/am … </a:t>
            </a:r>
            <a:r>
              <a:rPr lang="en-GB" sz="2800" b="1" dirty="0" err="1" smtClean="0">
                <a:solidFill>
                  <a:srgbClr val="FF0000"/>
                </a:solidFill>
              </a:rPr>
              <a:t>Geburtstag</a:t>
            </a: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Content Placeholder 8"/>
          <p:cNvSpPr>
            <a:spLocks noGrp="1"/>
          </p:cNvSpPr>
          <p:nvPr>
            <p:ph sz="half" idx="1"/>
          </p:nvPr>
        </p:nvSpPr>
        <p:spPr>
          <a:xfrm>
            <a:off x="6300192" y="3133775"/>
            <a:ext cx="2664296" cy="3471183"/>
          </a:xfrm>
        </p:spPr>
        <p:txBody>
          <a:bodyPr>
            <a:noAutofit/>
          </a:bodyPr>
          <a:lstStyle/>
          <a:p>
            <a:r>
              <a:rPr lang="en-GB" sz="2600" b="1" dirty="0" smtClean="0">
                <a:solidFill>
                  <a:srgbClr val="00B050"/>
                </a:solidFill>
              </a:rPr>
              <a:t>Gut</a:t>
            </a:r>
          </a:p>
          <a:p>
            <a:r>
              <a:rPr lang="en-GB" sz="2600" b="1" dirty="0" smtClean="0">
                <a:solidFill>
                  <a:srgbClr val="00B050"/>
                </a:solidFill>
              </a:rPr>
              <a:t>Super</a:t>
            </a:r>
          </a:p>
          <a:p>
            <a:r>
              <a:rPr lang="en-GB" sz="2600" b="1" dirty="0" err="1" smtClean="0">
                <a:solidFill>
                  <a:srgbClr val="00B050"/>
                </a:solidFill>
              </a:rPr>
              <a:t>Ausgezeichnet</a:t>
            </a:r>
            <a:endParaRPr lang="en-GB" sz="2600" b="1" dirty="0" smtClean="0">
              <a:solidFill>
                <a:srgbClr val="00B050"/>
              </a:solidFill>
            </a:endParaRPr>
          </a:p>
          <a:p>
            <a:r>
              <a:rPr lang="en-GB" sz="2600" b="1" dirty="0" err="1" smtClean="0">
                <a:solidFill>
                  <a:srgbClr val="00B050"/>
                </a:solidFill>
              </a:rPr>
              <a:t>Fantastisch</a:t>
            </a:r>
            <a:endParaRPr lang="en-GB" sz="2600" b="1" dirty="0" smtClean="0">
              <a:solidFill>
                <a:srgbClr val="00B050"/>
              </a:solidFill>
            </a:endParaRPr>
          </a:p>
          <a:p>
            <a:r>
              <a:rPr lang="en-GB" sz="2600" b="1" dirty="0" smtClean="0">
                <a:solidFill>
                  <a:srgbClr val="00B050"/>
                </a:solidFill>
              </a:rPr>
              <a:t>Brilliant</a:t>
            </a:r>
          </a:p>
          <a:p>
            <a:r>
              <a:rPr lang="en-GB" sz="2600" b="1" dirty="0" err="1" smtClean="0">
                <a:solidFill>
                  <a:srgbClr val="00B050"/>
                </a:solidFill>
              </a:rPr>
              <a:t>Großartig</a:t>
            </a:r>
            <a:endParaRPr lang="en-GB" sz="2600" b="1" dirty="0" smtClean="0">
              <a:solidFill>
                <a:srgbClr val="00B050"/>
              </a:solidFill>
            </a:endParaRPr>
          </a:p>
          <a:p>
            <a:r>
              <a:rPr lang="en-GB" sz="2600" b="1" dirty="0" smtClean="0">
                <a:solidFill>
                  <a:srgbClr val="00B050"/>
                </a:solidFill>
              </a:rPr>
              <a:t>Prima</a:t>
            </a:r>
            <a:endParaRPr lang="en-GB" sz="2600" b="1" dirty="0">
              <a:solidFill>
                <a:srgbClr val="00B05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2915816" y="2420888"/>
            <a:ext cx="3312368" cy="1080120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Phone, Conversation, Communication, Talking, Telephon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34488"/>
            <a:ext cx="3203848" cy="2418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875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Vocabulary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Vokabeln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6016" y="1628800"/>
            <a:ext cx="4038600" cy="4896544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 smtClean="0"/>
              <a:t>The mobile phone</a:t>
            </a:r>
          </a:p>
          <a:p>
            <a:r>
              <a:rPr lang="en-GB" b="1" dirty="0" smtClean="0"/>
              <a:t>The telephone/phone</a:t>
            </a:r>
          </a:p>
          <a:p>
            <a:r>
              <a:rPr lang="en-GB" b="1" dirty="0" smtClean="0"/>
              <a:t>The photo</a:t>
            </a:r>
          </a:p>
          <a:p>
            <a:r>
              <a:rPr lang="en-GB" b="1" dirty="0" smtClean="0"/>
              <a:t>The app</a:t>
            </a:r>
          </a:p>
          <a:p>
            <a:r>
              <a:rPr lang="en-GB" b="1" dirty="0" smtClean="0"/>
              <a:t>The letter(box)</a:t>
            </a:r>
          </a:p>
          <a:p>
            <a:r>
              <a:rPr lang="en-GB" b="1" dirty="0" smtClean="0"/>
              <a:t>It is ringing</a:t>
            </a:r>
          </a:p>
          <a:p>
            <a:r>
              <a:rPr lang="en-GB" b="1" dirty="0" smtClean="0"/>
              <a:t>also</a:t>
            </a:r>
          </a:p>
          <a:p>
            <a:r>
              <a:rPr lang="en-GB" b="1" dirty="0" smtClean="0"/>
              <a:t>That is our house</a:t>
            </a:r>
          </a:p>
          <a:p>
            <a:r>
              <a:rPr lang="en-GB" b="1" dirty="0" smtClean="0"/>
              <a:t>My new phone</a:t>
            </a:r>
          </a:p>
          <a:p>
            <a:r>
              <a:rPr lang="en-GB" b="1" dirty="0" smtClean="0"/>
              <a:t>Speak to you again soon</a:t>
            </a:r>
          </a:p>
          <a:p>
            <a:pPr marL="0" indent="0">
              <a:buNone/>
            </a:pPr>
            <a:r>
              <a:rPr lang="en-GB" b="1" dirty="0"/>
              <a:t> </a:t>
            </a:r>
            <a:r>
              <a:rPr lang="en-GB" b="1" dirty="0" smtClean="0"/>
              <a:t>    (hear you again)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4038600" cy="4608512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Das Handy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Telefon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Das Photo/s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Die App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Der Brief(</a:t>
            </a:r>
            <a:r>
              <a:rPr lang="en-GB" b="1" dirty="0" err="1" smtClean="0">
                <a:solidFill>
                  <a:srgbClr val="FF0000"/>
                </a:solidFill>
              </a:rPr>
              <a:t>kasten</a:t>
            </a:r>
            <a:r>
              <a:rPr lang="en-GB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Es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klingelt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auch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unser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Haus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Mein </a:t>
            </a:r>
            <a:r>
              <a:rPr lang="en-GB" b="1" dirty="0" err="1" smtClean="0">
                <a:solidFill>
                  <a:srgbClr val="FF0000"/>
                </a:solidFill>
              </a:rPr>
              <a:t>neues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Telefon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Auf </a:t>
            </a:r>
            <a:r>
              <a:rPr lang="en-GB" b="1" dirty="0" err="1" smtClean="0">
                <a:solidFill>
                  <a:srgbClr val="FF0000"/>
                </a:solidFill>
              </a:rPr>
              <a:t>wiederhören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69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Match Up</a:t>
            </a:r>
            <a:endParaRPr lang="en-GB" dirty="0"/>
          </a:p>
        </p:txBody>
      </p:sp>
      <p:sp>
        <p:nvSpPr>
          <p:cNvPr id="3" name="AutoShape 2" descr="Image result for match cards gam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38671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2" name="Picture 4" descr="http://www.excited2learn.com/shop/bmz_cache/2/26407e16ddb6679f8bd13926413c826b.image.550x5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348880"/>
            <a:ext cx="352839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07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Build a Pile and Questions</a:t>
            </a:r>
            <a:endParaRPr lang="en-GB" dirty="0"/>
          </a:p>
        </p:txBody>
      </p:sp>
      <p:sp>
        <p:nvSpPr>
          <p:cNvPr id="6" name="AutoShape 2" descr="Image result for build a pile of cubes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851025"/>
            <a:ext cx="349567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3D Character Build Concept"/>
          <p:cNvSpPr>
            <a:spLocks noChangeAspect="1" noChangeArrowheads="1"/>
          </p:cNvSpPr>
          <p:nvPr/>
        </p:nvSpPr>
        <p:spPr bwMode="auto">
          <a:xfrm>
            <a:off x="63500" y="-136525"/>
            <a:ext cx="38100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https://thumbs.dreamstime.com/z/d-character-build-concept-white-building-pile-colorful-cubes-text-illustration-white-background-6223498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2" name="Picture 8" descr="Image result for build a pile of cube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2050583"/>
            <a:ext cx="25717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47992" y="1268760"/>
            <a:ext cx="49469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GB" sz="3200" dirty="0" smtClean="0"/>
              <a:t>What number does Felix dial?</a:t>
            </a:r>
          </a:p>
          <a:p>
            <a:pPr marL="342900" indent="-342900">
              <a:buAutoNum type="arabicParenR"/>
            </a:pPr>
            <a:endParaRPr lang="en-GB" sz="3200" dirty="0"/>
          </a:p>
          <a:p>
            <a:pPr marL="342900" indent="-342900">
              <a:buAutoNum type="arabicParenR"/>
            </a:pPr>
            <a:r>
              <a:rPr lang="en-GB" sz="3200" dirty="0" smtClean="0"/>
              <a:t>Where do Felix and </a:t>
            </a:r>
            <a:r>
              <a:rPr lang="en-GB" sz="3200" dirty="0" err="1" smtClean="0"/>
              <a:t>Franzi</a:t>
            </a:r>
            <a:r>
              <a:rPr lang="en-GB" sz="3200" dirty="0" smtClean="0"/>
              <a:t> live?</a:t>
            </a:r>
          </a:p>
          <a:p>
            <a:pPr marL="342900" indent="-342900">
              <a:buAutoNum type="arabicParenR"/>
            </a:pPr>
            <a:endParaRPr lang="en-GB" sz="3200" dirty="0"/>
          </a:p>
          <a:p>
            <a:pPr marL="342900" indent="-342900">
              <a:buAutoNum type="arabicParenR"/>
            </a:pPr>
            <a:r>
              <a:rPr lang="en-GB" sz="3200" dirty="0" smtClean="0"/>
              <a:t>What was in the parcel?</a:t>
            </a:r>
          </a:p>
          <a:p>
            <a:pPr marL="342900" indent="-342900">
              <a:buAutoNum type="arabicParenR"/>
            </a:pPr>
            <a:endParaRPr lang="en-GB" sz="3200" dirty="0"/>
          </a:p>
          <a:p>
            <a:pPr marL="342900" indent="-342900">
              <a:buAutoNum type="arabicParenR"/>
            </a:pPr>
            <a:r>
              <a:rPr lang="en-GB" sz="3200" dirty="0" smtClean="0"/>
              <a:t>How is the crocodile?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64069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1517</TotalTime>
  <Words>486</Words>
  <Application>Microsoft Office PowerPoint</Application>
  <PresentationFormat>On-screen Show (4:3)</PresentationFormat>
  <Paragraphs>128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www.zeitfuerdeutsch.com</vt:lpstr>
      <vt:lpstr> Phone 1 – Das Telefon 1</vt:lpstr>
      <vt:lpstr>Das Kartenspiel</vt:lpstr>
      <vt:lpstr>PowerPoint Presentation</vt:lpstr>
      <vt:lpstr>Secret Signal</vt:lpstr>
      <vt:lpstr>PowerPoint Presentation</vt:lpstr>
      <vt:lpstr>The Vocabulary – Die Vokabeln</vt:lpstr>
      <vt:lpstr>Match Up</vt:lpstr>
      <vt:lpstr>Build a Pile and Questions</vt:lpstr>
      <vt:lpstr>PowerPoint Presentation</vt:lpstr>
      <vt:lpstr> Phone 1 – Das Telefon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German - Deutsch</dc:title>
  <dc:creator>Sean1982</dc:creator>
  <cp:lastModifiedBy>Sean Sullivan</cp:lastModifiedBy>
  <cp:revision>104</cp:revision>
  <cp:lastPrinted>2015-06-05T11:59:55Z</cp:lastPrinted>
  <dcterms:created xsi:type="dcterms:W3CDTF">2014-08-31T12:54:10Z</dcterms:created>
  <dcterms:modified xsi:type="dcterms:W3CDTF">2017-01-04T14:45:04Z</dcterms:modified>
</cp:coreProperties>
</file>