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1" r:id="rId2"/>
    <p:sldId id="256" r:id="rId3"/>
    <p:sldId id="560" r:id="rId4"/>
    <p:sldId id="577" r:id="rId5"/>
    <p:sldId id="606" r:id="rId6"/>
    <p:sldId id="608" r:id="rId7"/>
    <p:sldId id="607" r:id="rId8"/>
    <p:sldId id="609" r:id="rId9"/>
    <p:sldId id="610" r:id="rId10"/>
    <p:sldId id="611" r:id="rId1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sga6aACMrP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16832"/>
            <a:ext cx="6086450" cy="38660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www.zeitfuerdeutsch.com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>
                <a:solidFill>
                  <a:srgbClr val="00B0F0"/>
                </a:solidFill>
              </a:rPr>
              <a:t>Silent Night </a:t>
            </a:r>
            <a:r>
              <a:rPr lang="en-GB" sz="6000" b="1" dirty="0" smtClean="0"/>
              <a:t>– </a:t>
            </a:r>
            <a:r>
              <a:rPr lang="en-GB" sz="6000" b="1" dirty="0" err="1" smtClean="0">
                <a:solidFill>
                  <a:srgbClr val="FF0000"/>
                </a:solidFill>
              </a:rPr>
              <a:t>Stille</a:t>
            </a:r>
            <a:r>
              <a:rPr lang="en-GB" sz="6000" b="1" dirty="0" smtClean="0">
                <a:solidFill>
                  <a:srgbClr val="FF0000"/>
                </a:solidFill>
              </a:rPr>
              <a:t> </a:t>
            </a:r>
            <a:r>
              <a:rPr lang="en-GB" sz="6000" b="1" dirty="0" err="1" smtClean="0">
                <a:solidFill>
                  <a:srgbClr val="FF0000"/>
                </a:solidFill>
              </a:rPr>
              <a:t>Nacht</a:t>
            </a:r>
            <a:r>
              <a:rPr lang="en-GB" sz="6000" b="1" dirty="0" smtClean="0">
                <a:solidFill>
                  <a:srgbClr val="FF0000"/>
                </a:solidFill>
              </a:rPr>
              <a:t/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 lnSpcReduction="10000"/>
          </a:bodyPr>
          <a:lstStyle/>
          <a:p>
            <a:pPr lvl="0"/>
            <a:r>
              <a:rPr lang="en-GB" u="sng" dirty="0" smtClean="0">
                <a:solidFill>
                  <a:srgbClr val="00B0F0"/>
                </a:solidFill>
              </a:rPr>
              <a:t>LO</a:t>
            </a:r>
            <a:r>
              <a:rPr lang="en-GB" dirty="0" smtClean="0">
                <a:solidFill>
                  <a:srgbClr val="00B0F0"/>
                </a:solidFill>
              </a:rPr>
              <a:t>: Sing ‘Silent Night’ in German</a:t>
            </a:r>
          </a:p>
          <a:p>
            <a:pPr lvl="0" algn="l"/>
            <a:r>
              <a:rPr lang="en-GB" u="sng" dirty="0" smtClean="0">
                <a:solidFill>
                  <a:srgbClr val="00B0F0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can sing the first verse of ‘</a:t>
            </a:r>
            <a:r>
              <a:rPr lang="en-GB" dirty="0" err="1" smtClean="0">
                <a:solidFill>
                  <a:srgbClr val="00B0F0"/>
                </a:solidFill>
              </a:rPr>
              <a:t>Stille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Nacht</a:t>
            </a:r>
            <a:r>
              <a:rPr lang="en-GB" dirty="0" smtClean="0">
                <a:solidFill>
                  <a:srgbClr val="00B0F0"/>
                </a:solidFill>
              </a:rPr>
              <a:t>’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know the German for ‘everything’, ‘alone’, ‘only’ and ‘a pair’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can work in a team to re-create ‘</a:t>
            </a:r>
            <a:r>
              <a:rPr lang="en-GB" dirty="0" err="1" smtClean="0">
                <a:solidFill>
                  <a:srgbClr val="00B0F0"/>
                </a:solidFill>
              </a:rPr>
              <a:t>Stille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Nacht</a:t>
            </a:r>
            <a:r>
              <a:rPr lang="en-GB" dirty="0" smtClean="0">
                <a:solidFill>
                  <a:srgbClr val="00B0F0"/>
                </a:solidFill>
              </a:rPr>
              <a:t>’ using cards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can sing ‘</a:t>
            </a:r>
            <a:r>
              <a:rPr lang="en-GB" dirty="0" err="1" smtClean="0">
                <a:solidFill>
                  <a:srgbClr val="00B0F0"/>
                </a:solidFill>
              </a:rPr>
              <a:t>Stille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Nacht</a:t>
            </a:r>
            <a:r>
              <a:rPr lang="en-GB" dirty="0" smtClean="0">
                <a:solidFill>
                  <a:srgbClr val="00B0F0"/>
                </a:solidFill>
              </a:rPr>
              <a:t>’ in a round in my class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B0F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rgbClr val="00B0F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>
                <a:solidFill>
                  <a:srgbClr val="00B0F0"/>
                </a:solidFill>
              </a:rPr>
              <a:t>Silent Night </a:t>
            </a:r>
            <a:r>
              <a:rPr lang="en-GB" sz="6000" b="1" dirty="0" smtClean="0"/>
              <a:t>– </a:t>
            </a:r>
            <a:r>
              <a:rPr lang="en-GB" sz="6000" b="1" dirty="0" err="1" smtClean="0">
                <a:solidFill>
                  <a:srgbClr val="FF0000"/>
                </a:solidFill>
              </a:rPr>
              <a:t>Stille</a:t>
            </a:r>
            <a:r>
              <a:rPr lang="en-GB" sz="6000" b="1" dirty="0" smtClean="0">
                <a:solidFill>
                  <a:srgbClr val="FF0000"/>
                </a:solidFill>
              </a:rPr>
              <a:t> </a:t>
            </a:r>
            <a:r>
              <a:rPr lang="en-GB" sz="6000" b="1" dirty="0" err="1" smtClean="0">
                <a:solidFill>
                  <a:srgbClr val="FF0000"/>
                </a:solidFill>
              </a:rPr>
              <a:t>Nacht</a:t>
            </a:r>
            <a:r>
              <a:rPr lang="en-GB" sz="6000" b="1" dirty="0" smtClean="0">
                <a:solidFill>
                  <a:srgbClr val="FF0000"/>
                </a:solidFill>
              </a:rPr>
              <a:t/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 lnSpcReduction="10000"/>
          </a:bodyPr>
          <a:lstStyle/>
          <a:p>
            <a:pPr lvl="0"/>
            <a:r>
              <a:rPr lang="en-GB" u="sng" dirty="0" smtClean="0">
                <a:solidFill>
                  <a:srgbClr val="00B0F0"/>
                </a:solidFill>
              </a:rPr>
              <a:t>LO</a:t>
            </a:r>
            <a:r>
              <a:rPr lang="en-GB" dirty="0" smtClean="0">
                <a:solidFill>
                  <a:srgbClr val="00B0F0"/>
                </a:solidFill>
              </a:rPr>
              <a:t>: Sing ‘Silent Night’ in German</a:t>
            </a:r>
          </a:p>
          <a:p>
            <a:pPr lvl="0" algn="l"/>
            <a:r>
              <a:rPr lang="en-GB" u="sng" dirty="0" smtClean="0">
                <a:solidFill>
                  <a:srgbClr val="00B0F0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can sing the first verse of ‘</a:t>
            </a:r>
            <a:r>
              <a:rPr lang="en-GB" dirty="0" err="1" smtClean="0">
                <a:solidFill>
                  <a:srgbClr val="00B0F0"/>
                </a:solidFill>
              </a:rPr>
              <a:t>Stille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Nacht</a:t>
            </a:r>
            <a:r>
              <a:rPr lang="en-GB" dirty="0" smtClean="0">
                <a:solidFill>
                  <a:srgbClr val="00B0F0"/>
                </a:solidFill>
              </a:rPr>
              <a:t>’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know the German for ‘everything’, ‘alone’, ‘only’ and ‘a pair’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can work in a team to re-create ‘</a:t>
            </a:r>
            <a:r>
              <a:rPr lang="en-GB" dirty="0" err="1" smtClean="0">
                <a:solidFill>
                  <a:srgbClr val="00B0F0"/>
                </a:solidFill>
              </a:rPr>
              <a:t>Stille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Nacht</a:t>
            </a:r>
            <a:r>
              <a:rPr lang="en-GB" dirty="0" smtClean="0">
                <a:solidFill>
                  <a:srgbClr val="00B0F0"/>
                </a:solidFill>
              </a:rPr>
              <a:t>’ using cards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I can sing ‘</a:t>
            </a:r>
            <a:r>
              <a:rPr lang="en-GB" dirty="0" err="1" smtClean="0">
                <a:solidFill>
                  <a:srgbClr val="00B0F0"/>
                </a:solidFill>
              </a:rPr>
              <a:t>Stille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Nacht</a:t>
            </a:r>
            <a:r>
              <a:rPr lang="en-GB" dirty="0" smtClean="0">
                <a:solidFill>
                  <a:srgbClr val="00B0F0"/>
                </a:solidFill>
              </a:rPr>
              <a:t>’ in a round in my class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B0F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rgbClr val="00B0F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B0F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C:\Users\s.sullivan\Downloads\music-304709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71305"/>
            <a:ext cx="792088" cy="4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.sullivan\Downloads\music-304709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5" y="1771305"/>
            <a:ext cx="754406" cy="4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B0F0"/>
                </a:solidFill>
              </a:rPr>
              <a:t>Yes, correct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No, incorrect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Good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Super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Excellent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Fantastic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Brilliant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Wonderful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Great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Tremendous/super/great</a:t>
            </a:r>
          </a:p>
          <a:p>
            <a:r>
              <a:rPr lang="en-GB" sz="2600" b="1" dirty="0" smtClean="0">
                <a:solidFill>
                  <a:srgbClr val="00B0F0"/>
                </a:solidFill>
              </a:rPr>
              <a:t>Beautiful/great</a:t>
            </a:r>
            <a:endParaRPr lang="en-GB" sz="2600" b="1" dirty="0">
              <a:solidFill>
                <a:srgbClr val="00B0F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Das </a:t>
            </a:r>
            <a:r>
              <a:rPr lang="en-GB" b="1" dirty="0" err="1" smtClean="0">
                <a:solidFill>
                  <a:srgbClr val="00B0F0"/>
                </a:solidFill>
              </a:rPr>
              <a:t>Kartenspiel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hlinkClick r:id="rId4"/>
              </a:rPr>
              <a:t>Silent Night </a:t>
            </a:r>
            <a:r>
              <a:rPr lang="en-GB" b="1" dirty="0" smtClean="0">
                <a:solidFill>
                  <a:srgbClr val="FF0000"/>
                </a:solidFill>
                <a:hlinkClick r:id="rId4"/>
              </a:rPr>
              <a:t>– </a:t>
            </a:r>
            <a:r>
              <a:rPr lang="en-GB" b="1" dirty="0" err="1" smtClean="0">
                <a:solidFill>
                  <a:srgbClr val="FF0000"/>
                </a:solidFill>
                <a:hlinkClick r:id="rId4"/>
              </a:rPr>
              <a:t>Stille</a:t>
            </a:r>
            <a:r>
              <a:rPr lang="en-GB" b="1" dirty="0" smtClean="0">
                <a:solidFill>
                  <a:srgbClr val="FF0000"/>
                </a:solidFill>
                <a:hlinkClick r:id="rId4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hlinkClick r:id="rId4"/>
              </a:rPr>
              <a:t>Nacht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Silent Night</a:t>
            </a:r>
          </a:p>
          <a:p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Holy Night</a:t>
            </a:r>
          </a:p>
          <a:p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All is sleeping</a:t>
            </a:r>
          </a:p>
          <a:p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Alone watches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Stille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Nacht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Heilige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Nacht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Alles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schläft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Einsam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wacht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https://upload.wikimedia.org/wikipedia/commons/3/35/Christmas_in_Varna%2C_Bulgaria_3.jpg"/>
          <p:cNvSpPr>
            <a:spLocks noChangeAspect="1" noChangeArrowheads="1"/>
          </p:cNvSpPr>
          <p:nvPr/>
        </p:nvSpPr>
        <p:spPr bwMode="auto">
          <a:xfrm>
            <a:off x="63500" y="-136525"/>
            <a:ext cx="80676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s://upload.wikimedia.org/wikipedia/commons/thumb/3/35/Christmas_in_Varna%2C_Bulgaria_3.jpg/2048px-Christmas_in_Varna%2C_Bulgaria_3.jpg"/>
          <p:cNvSpPr>
            <a:spLocks noChangeAspect="1" noChangeArrowheads="1"/>
          </p:cNvSpPr>
          <p:nvPr/>
        </p:nvSpPr>
        <p:spPr bwMode="auto">
          <a:xfrm>
            <a:off x="215900" y="15875"/>
            <a:ext cx="80676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Silent Night </a:t>
            </a:r>
            <a:r>
              <a:rPr lang="en-GB" b="1" dirty="0" smtClean="0">
                <a:solidFill>
                  <a:srgbClr val="FF0000"/>
                </a:solidFill>
              </a:rPr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Stille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Nacht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Only the close,</a:t>
            </a:r>
          </a:p>
          <a:p>
            <a:r>
              <a:rPr lang="en-GB" sz="3200" b="1" dirty="0" smtClean="0">
                <a:solidFill>
                  <a:srgbClr val="00B0F0"/>
                </a:solidFill>
              </a:rPr>
              <a:t>Most holy couple</a:t>
            </a:r>
          </a:p>
          <a:p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Blessed boy</a:t>
            </a:r>
          </a:p>
          <a:p>
            <a:r>
              <a:rPr lang="en-GB" sz="3200" b="1" dirty="0" smtClean="0">
                <a:solidFill>
                  <a:srgbClr val="00B0F0"/>
                </a:solidFill>
              </a:rPr>
              <a:t>In curly hair</a:t>
            </a:r>
          </a:p>
          <a:p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Sleep in heavenly peace</a:t>
            </a:r>
          </a:p>
          <a:p>
            <a:r>
              <a:rPr lang="en-GB" sz="3200" b="1" dirty="0" smtClean="0">
                <a:solidFill>
                  <a:srgbClr val="00B0F0"/>
                </a:solidFill>
              </a:rPr>
              <a:t>Sleep in heavenly peace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Nur</a:t>
            </a:r>
            <a:r>
              <a:rPr lang="en-GB" sz="3200" b="1" dirty="0" smtClean="0">
                <a:solidFill>
                  <a:srgbClr val="FF0000"/>
                </a:solidFill>
              </a:rPr>
              <a:t> das </a:t>
            </a:r>
            <a:r>
              <a:rPr lang="en-GB" sz="3200" b="1" dirty="0" err="1" smtClean="0">
                <a:solidFill>
                  <a:srgbClr val="FF0000"/>
                </a:solidFill>
              </a:rPr>
              <a:t>traute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Hochheilige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Paar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Holder </a:t>
            </a:r>
            <a:r>
              <a:rPr lang="en-GB" sz="3200" b="1" dirty="0" err="1" smtClean="0">
                <a:solidFill>
                  <a:srgbClr val="FF0000"/>
                </a:solidFill>
              </a:rPr>
              <a:t>Knabe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lockigen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Haar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Schlaf</a:t>
            </a:r>
            <a:r>
              <a:rPr lang="en-GB" sz="3200" b="1" dirty="0" smtClean="0">
                <a:solidFill>
                  <a:srgbClr val="FF0000"/>
                </a:solidFill>
              </a:rPr>
              <a:t> in </a:t>
            </a:r>
            <a:r>
              <a:rPr lang="en-GB" sz="3200" b="1" dirty="0" err="1" smtClean="0">
                <a:solidFill>
                  <a:srgbClr val="FF0000"/>
                </a:solidFill>
              </a:rPr>
              <a:t>himmlisher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Ruh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>
                <a:solidFill>
                  <a:srgbClr val="FF0000"/>
                </a:solidFill>
              </a:rPr>
              <a:t>Schlaf</a:t>
            </a:r>
            <a:r>
              <a:rPr lang="en-GB" sz="3200" b="1" dirty="0">
                <a:solidFill>
                  <a:srgbClr val="FF0000"/>
                </a:solidFill>
              </a:rPr>
              <a:t> in </a:t>
            </a:r>
            <a:r>
              <a:rPr lang="en-GB" sz="3200" b="1" dirty="0" err="1">
                <a:solidFill>
                  <a:srgbClr val="FF0000"/>
                </a:solidFill>
              </a:rPr>
              <a:t>himmlisher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Ruh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https://upload.wikimedia.org/wikipedia/commons/3/35/Christmas_in_Varna%2C_Bulgaria_3.jpg"/>
          <p:cNvSpPr>
            <a:spLocks noChangeAspect="1" noChangeArrowheads="1"/>
          </p:cNvSpPr>
          <p:nvPr/>
        </p:nvSpPr>
        <p:spPr bwMode="auto">
          <a:xfrm>
            <a:off x="63500" y="-136525"/>
            <a:ext cx="80676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s://upload.wikimedia.org/wikipedia/commons/thumb/3/35/Christmas_in_Varna%2C_Bulgaria_3.jpg/2048px-Christmas_in_Varna%2C_Bulgaria_3.jpg"/>
          <p:cNvSpPr>
            <a:spLocks noChangeAspect="1" noChangeArrowheads="1"/>
          </p:cNvSpPr>
          <p:nvPr/>
        </p:nvSpPr>
        <p:spPr bwMode="auto">
          <a:xfrm>
            <a:off x="215900" y="15875"/>
            <a:ext cx="80676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Vocabulary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Everything/all</a:t>
            </a:r>
          </a:p>
          <a:p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Alone/lonely</a:t>
            </a:r>
          </a:p>
          <a:p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Only</a:t>
            </a:r>
          </a:p>
          <a:p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3200" b="1" dirty="0" smtClean="0">
                <a:solidFill>
                  <a:srgbClr val="00B0F0"/>
                </a:solidFill>
              </a:rPr>
              <a:t>A pair/couple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Alles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Einsam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Nur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Ein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Paar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https://upload.wikimedia.org/wikipedia/commons/3/35/Christmas_in_Varna%2C_Bulgaria_3.jpg"/>
          <p:cNvSpPr>
            <a:spLocks noChangeAspect="1" noChangeArrowheads="1"/>
          </p:cNvSpPr>
          <p:nvPr/>
        </p:nvSpPr>
        <p:spPr bwMode="auto">
          <a:xfrm>
            <a:off x="63500" y="-136525"/>
            <a:ext cx="80676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s://upload.wikimedia.org/wikipedia/commons/thumb/3/35/Christmas_in_Varna%2C_Bulgaria_3.jpg/2048px-Christmas_in_Varna%2C_Bulgaria_3.jpg"/>
          <p:cNvSpPr>
            <a:spLocks noChangeAspect="1" noChangeArrowheads="1"/>
          </p:cNvSpPr>
          <p:nvPr/>
        </p:nvSpPr>
        <p:spPr bwMode="auto">
          <a:xfrm>
            <a:off x="215900" y="15875"/>
            <a:ext cx="80676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Scavenger Hunt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s.sullivan\Downloads\treasure-map-153425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7113"/>
            <a:ext cx="5616624" cy="3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F0"/>
                </a:solidFill>
              </a:rPr>
              <a:t>Who is singing?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s.sullivan\Downloads\christmas-card-566305_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 contras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F0"/>
                </a:solidFill>
              </a:rPr>
              <a:t>Round of ‘</a:t>
            </a:r>
            <a:r>
              <a:rPr lang="en-GB" dirty="0" err="1" smtClean="0">
                <a:solidFill>
                  <a:srgbClr val="00B0F0"/>
                </a:solidFill>
              </a:rPr>
              <a:t>Stille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Nacht</a:t>
            </a:r>
            <a:r>
              <a:rPr lang="en-GB" dirty="0" smtClean="0">
                <a:solidFill>
                  <a:srgbClr val="00B0F0"/>
                </a:solidFill>
              </a:rPr>
              <a:t>’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323528" y="1556792"/>
            <a:ext cx="4038600" cy="48531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Stille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Nacht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Heilige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Nacht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Alles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schläft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Einsam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wacht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853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Nur</a:t>
            </a:r>
            <a:r>
              <a:rPr lang="en-GB" sz="3200" b="1" dirty="0" smtClean="0">
                <a:solidFill>
                  <a:srgbClr val="FF0000"/>
                </a:solidFill>
              </a:rPr>
              <a:t> das </a:t>
            </a:r>
            <a:r>
              <a:rPr lang="en-GB" sz="3200" b="1" dirty="0" err="1" smtClean="0">
                <a:solidFill>
                  <a:srgbClr val="FF0000"/>
                </a:solidFill>
              </a:rPr>
              <a:t>traute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Hochheilige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Paar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Holder </a:t>
            </a:r>
            <a:r>
              <a:rPr lang="en-GB" sz="3200" b="1" dirty="0" err="1" smtClean="0">
                <a:solidFill>
                  <a:srgbClr val="FF0000"/>
                </a:solidFill>
              </a:rPr>
              <a:t>Knabe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lockigen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Haar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Schlaf</a:t>
            </a:r>
            <a:r>
              <a:rPr lang="en-GB" sz="3200" b="1" dirty="0" smtClean="0">
                <a:solidFill>
                  <a:srgbClr val="FF0000"/>
                </a:solidFill>
              </a:rPr>
              <a:t> in </a:t>
            </a:r>
            <a:r>
              <a:rPr lang="en-GB" sz="3200" b="1" dirty="0" err="1" smtClean="0">
                <a:solidFill>
                  <a:srgbClr val="FF0000"/>
                </a:solidFill>
              </a:rPr>
              <a:t>himmlisher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Ruh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>
                <a:solidFill>
                  <a:srgbClr val="FF0000"/>
                </a:solidFill>
              </a:rPr>
              <a:t>Schlaf</a:t>
            </a:r>
            <a:r>
              <a:rPr lang="en-GB" sz="3200" b="1" dirty="0">
                <a:solidFill>
                  <a:srgbClr val="FF0000"/>
                </a:solidFill>
              </a:rPr>
              <a:t> in </a:t>
            </a:r>
            <a:r>
              <a:rPr lang="en-GB" sz="3200" b="1" dirty="0" err="1">
                <a:solidFill>
                  <a:srgbClr val="FF0000"/>
                </a:solidFill>
              </a:rPr>
              <a:t>himmlisher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Ruh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.sullivan\Downloads\music-304709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33256"/>
            <a:ext cx="1508812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96752"/>
            <a:ext cx="3672408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3933056"/>
            <a:ext cx="3672408" cy="1765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4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286</Words>
  <Application>Microsoft Office PowerPoint</Application>
  <PresentationFormat>On-screen Show (4:3)</PresentationFormat>
  <Paragraphs>110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www.zeitfuerdeutsch.com</vt:lpstr>
      <vt:lpstr>  Silent Night – Stille Nacht </vt:lpstr>
      <vt:lpstr>Das Kartenspiel</vt:lpstr>
      <vt:lpstr>Silent Night – Stille Nacht</vt:lpstr>
      <vt:lpstr>Silent Night – Stille Nacht</vt:lpstr>
      <vt:lpstr>Vocabulary</vt:lpstr>
      <vt:lpstr>Scavenger Hunt</vt:lpstr>
      <vt:lpstr>?</vt:lpstr>
      <vt:lpstr>PowerPoint Presentation</vt:lpstr>
      <vt:lpstr>  Silent Night – Stille Nacht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192</cp:revision>
  <cp:lastPrinted>2015-06-05T11:59:55Z</cp:lastPrinted>
  <dcterms:created xsi:type="dcterms:W3CDTF">2014-08-31T12:54:10Z</dcterms:created>
  <dcterms:modified xsi:type="dcterms:W3CDTF">2016-12-02T10:33:00Z</dcterms:modified>
</cp:coreProperties>
</file>