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41" r:id="rId2"/>
    <p:sldId id="256" r:id="rId3"/>
    <p:sldId id="469" r:id="rId4"/>
    <p:sldId id="474" r:id="rId5"/>
    <p:sldId id="475" r:id="rId6"/>
    <p:sldId id="459" r:id="rId7"/>
    <p:sldId id="460" r:id="rId8"/>
    <p:sldId id="476" r:id="rId9"/>
    <p:sldId id="477" r:id="rId10"/>
    <p:sldId id="478" r:id="rId11"/>
    <p:sldId id="479" r:id="rId12"/>
    <p:sldId id="473" r:id="rId13"/>
    <p:sldId id="482" r:id="rId14"/>
    <p:sldId id="480" r:id="rId15"/>
    <p:sldId id="481" r:id="rId16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328AA-8747-4686-A990-A9845E527D35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C8E73-9675-48EC-8DCB-A6EE6D1944F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370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867383F-0FA4-4542-895D-A3D01E16D30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C2A8675-6B04-4B46-B924-0FBD3F8E3EB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48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yesitseffing.blogspot.co.uk/2014/12/effing-deutsch-learning-plan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www.google.co.uk/url?sa=i&amp;rct=j&amp;q=&amp;esrc=s&amp;source=images&amp;cd=&amp;cad=rja&amp;uact=8&amp;ved=0ahUKEwiy7aTZjrnMAhVHShQKHSrRBWYQjRwIBw&amp;url=http://bossessite.com/musik&amp;bvm=bv.121070826,d.d24&amp;psig=AFQjCNEDpWLse992EfPqN4iFd0V865omWw&amp;ust=1462200284371650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google.co.uk/url?sa=i&amp;rct=j&amp;q=&amp;esrc=s&amp;source=images&amp;cd=&amp;cad=rja&amp;uact=8&amp;ved=&amp;url=http://www.123rf.com/photo_14922848_illustration-of-a-girls-and-call-out-on-a-white-background.html&amp;bvm=bv.121070826,d.d24&amp;psig=AFQjCNGwSdHz-gEWn0ER7DOR8uHM9N0OPg&amp;ust=146219713535587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.uk/url?sa=i&amp;rct=j&amp;q=&amp;esrc=s&amp;source=images&amp;cd=&amp;cad=rja&amp;uact=8&amp;ved=&amp;url=http://www.123rf.com/photo_14922848_illustration-of-a-girls-and-call-out-on-a-white-background.html&amp;bvm=bv.121070826,d.d24&amp;psig=AFQjCNGwSdHz-gEWn0ER7DOR8uHM9N0OPg&amp;ust=146219713535587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kgermanconnection.org/kids-school-day" TargetMode="External"/><Relationship Id="rId2" Type="http://schemas.openxmlformats.org/officeDocument/2006/relationships/hyperlink" Target="http://www.bbc.co.uk/education/clips/zp3hfg8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url?sa=i&amp;rct=j&amp;q=&amp;esrc=s&amp;source=images&amp;cd=&amp;cad=rja&amp;uact=8&amp;ved=0ahUKEwja25vvgbnMAhXBtxQKHS4-AkUQjRwIBw&amp;url=https://www.brainscape.com/blog/2011/05/types-flashcard-users/&amp;bvm=bv.121070826,d.d24&amp;psig=AFQjCNGFZPTuApuEoM3WAhH-J0HuRdEx7g&amp;ust=1462196840118907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uk/url?sa=i&amp;rct=j&amp;q=&amp;esrc=s&amp;source=images&amp;cd=&amp;cad=rja&amp;uact=8&amp;ved=&amp;url=http://www.123rf.com/photo_14922848_illustration-of-a-girls-and-call-out-on-a-white-background.html&amp;bvm=bv.121070826,d.d24&amp;psig=AFQjCNGwSdHz-gEWn0ER7DOR8uHM9N0OPg&amp;ust=146219713535587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yesitseffing.blogspot.co.uk/2014/12/effing-deutsch-learning-plan.html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://www.google.co.uk/url?sa=i&amp;rct=j&amp;q=&amp;esrc=s&amp;source=images&amp;cd=&amp;cad=rja&amp;uact=8&amp;ved=0ahUKEwjW0sCEjrnMAhVBuxQKHXBpB8EQjRwIBw&amp;url=http://yesitseffing.blogspot.com/&amp;bvm=bv.121070826,d.d24&amp;psig=AFQjCNFPgIttEYmZcVIpFzTrAcmhE464Ag&amp;ust=146220008930063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url?sa=i&amp;rct=j&amp;q=&amp;esrc=s&amp;source=images&amp;cd=&amp;cad=rja&amp;uact=8&amp;ved=0ahUKEwiy7aTZjrnMAhVHShQKHSrRBWYQjRwIBw&amp;url=http://bossessite.com/musik&amp;bvm=bv.121070826,d.d24&amp;psig=AFQjCNEDpWLse992EfPqN4iFd0V865omWw&amp;ust=1462200284371650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an1982\Downloads\frogGerman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12776"/>
            <a:ext cx="8572500" cy="54452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www.zeitfuerdeutsch.com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49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4162" y="260648"/>
            <a:ext cx="20858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Mathe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13410" y="497307"/>
            <a:ext cx="33020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Sachkunde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Picture 4" descr="http://www.myblogtrainer.de/wp-content/uploads/2010/09/ortsbeginn_Deutsch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21852"/>
            <a:ext cx="2337213" cy="1674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http://bossessite.com/storage/Musik.png?__SQUARESPACE_CACHEVERSION=1316105251597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601" y="2211925"/>
            <a:ext cx="2536607" cy="1503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64162" y="2652963"/>
            <a:ext cx="2980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Geografie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5536" y="4494889"/>
            <a:ext cx="33164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Geschichte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23053" y="4494889"/>
            <a:ext cx="42805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Hausaufgaben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98247" y="2787242"/>
            <a:ext cx="18077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Kunst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844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tse1.mm.bing.net/th?id=OIP.M57cd8cbfe0ee4bf609506f6ad69e0c8dH0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88" y="3882336"/>
            <a:ext cx="1939485" cy="1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34209" y="4142787"/>
            <a:ext cx="2952328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6600" dirty="0" err="1" smtClean="0">
                <a:solidFill>
                  <a:schemeClr val="tx2"/>
                </a:solidFill>
              </a:rPr>
              <a:t>werken</a:t>
            </a:r>
            <a:endParaRPr lang="en-GB" sz="6600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33203" y="404664"/>
            <a:ext cx="25010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Englisch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26767" y="457316"/>
            <a:ext cx="2494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Religion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6445" y="457316"/>
            <a:ext cx="20858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Mathe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3528" y="2306489"/>
            <a:ext cx="33020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Sachkunde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76740" y="3904009"/>
            <a:ext cx="18077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Kunst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99992" y="2132856"/>
            <a:ext cx="42805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Hausaufgaben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9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Match the cards up</a:t>
            </a:r>
            <a:endParaRPr lang="en-GB" dirty="0"/>
          </a:p>
        </p:txBody>
      </p:sp>
      <p:sp>
        <p:nvSpPr>
          <p:cNvPr id="3" name="AutoShape 2" descr="https://encrypted-tbn2.gstatic.com/images?q=tbn:ANd9GcReWLzcGBIdvBLCOXnrSIJ5zdeDlEdOx8tv50T7SHtFhwNvxBgd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851025"/>
            <a:ext cx="344805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 descr="I:\Welford\Kagan\posters and structure resources\pictures for inputting in documents\RoundTable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44824"/>
            <a:ext cx="6192688" cy="4230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2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Match the cards up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dirty="0" smtClean="0"/>
              <a:t>2</a:t>
            </a:r>
            <a:endParaRPr lang="en-GB" sz="20000" dirty="0"/>
          </a:p>
        </p:txBody>
      </p:sp>
      <p:sp>
        <p:nvSpPr>
          <p:cNvPr id="3" name="AutoShape 2" descr="https://encrypted-tbn2.gstatic.com/images?q=tbn:ANd9GcReWLzcGBIdvBLCOXnrSIJ5zdeDlEdOx8tv50T7SHtFhwNvxBgd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851025"/>
            <a:ext cx="344805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07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A school day in Germany</a:t>
            </a:r>
            <a:br>
              <a:rPr lang="en-GB" b="1" dirty="0" smtClean="0"/>
            </a:br>
            <a:r>
              <a:rPr lang="en-GB" b="1" dirty="0" err="1" smtClean="0">
                <a:solidFill>
                  <a:srgbClr val="FF0000"/>
                </a:solidFill>
              </a:rPr>
              <a:t>Ein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Schultag</a:t>
            </a:r>
            <a:r>
              <a:rPr lang="en-GB" b="1" dirty="0" smtClean="0">
                <a:solidFill>
                  <a:srgbClr val="FF0000"/>
                </a:solidFill>
              </a:rPr>
              <a:t> in Deutschland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20608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 dirty="0" smtClean="0">
                <a:hlinkClick r:id="rId2"/>
              </a:rPr>
              <a:t>BBC Learning Zone:</a:t>
            </a:r>
          </a:p>
          <a:p>
            <a:pPr algn="l"/>
            <a:r>
              <a:rPr lang="en-GB" b="1" dirty="0" smtClean="0">
                <a:hlinkClick r:id="rId2"/>
              </a:rPr>
              <a:t>The school day in Germany</a:t>
            </a:r>
            <a:endParaRPr lang="en-GB" b="1" dirty="0" smtClean="0"/>
          </a:p>
          <a:p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512" y="3429000"/>
            <a:ext cx="85689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 dirty="0" smtClean="0">
                <a:hlinkClick r:id="rId3"/>
              </a:rPr>
              <a:t>UK German Connection:</a:t>
            </a:r>
          </a:p>
          <a:p>
            <a:pPr algn="l"/>
            <a:r>
              <a:rPr lang="en-GB" b="1" dirty="0" smtClean="0">
                <a:hlinkClick r:id="rId3"/>
              </a:rPr>
              <a:t>Voyage kids (A school day in Germany)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05623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1470025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 The school 1 – </a:t>
            </a:r>
            <a:r>
              <a:rPr lang="en-GB" sz="6000" b="1" dirty="0" smtClean="0">
                <a:solidFill>
                  <a:srgbClr val="FF0000"/>
                </a:solidFill>
              </a:rPr>
              <a:t>die </a:t>
            </a:r>
            <a:r>
              <a:rPr lang="en-GB" sz="6000" b="1" dirty="0" err="1" smtClean="0">
                <a:solidFill>
                  <a:srgbClr val="FF0000"/>
                </a:solidFill>
              </a:rPr>
              <a:t>Schule</a:t>
            </a:r>
            <a:r>
              <a:rPr lang="en-GB" sz="6000" b="1" dirty="0" smtClean="0">
                <a:solidFill>
                  <a:srgbClr val="FF0000"/>
                </a:solidFill>
              </a:rPr>
              <a:t> 1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392488"/>
          </a:xfrm>
        </p:spPr>
        <p:txBody>
          <a:bodyPr>
            <a:normAutofit fontScale="92500"/>
          </a:bodyPr>
          <a:lstStyle/>
          <a:p>
            <a:pPr lvl="0"/>
            <a:r>
              <a:rPr lang="en-GB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Talk about school subjects</a:t>
            </a:r>
          </a:p>
          <a:p>
            <a:pPr lvl="0" algn="l"/>
            <a:r>
              <a:rPr lang="en-GB" u="sng" dirty="0" smtClean="0">
                <a:solidFill>
                  <a:schemeClr val="tx1"/>
                </a:solidFill>
              </a:rPr>
              <a:t>SC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accent1"/>
                </a:solidFill>
              </a:rPr>
              <a:t>I can name school subjects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work in a team playing German card games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say what my favourite subject is and what subjects I like and don’t like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know some facts about life in a German school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67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1470025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 The school 1 – </a:t>
            </a:r>
            <a:r>
              <a:rPr lang="en-GB" sz="6000" b="1" dirty="0" smtClean="0">
                <a:solidFill>
                  <a:srgbClr val="FF0000"/>
                </a:solidFill>
              </a:rPr>
              <a:t>die </a:t>
            </a:r>
            <a:r>
              <a:rPr lang="en-GB" sz="6000" b="1" dirty="0" err="1" smtClean="0">
                <a:solidFill>
                  <a:srgbClr val="FF0000"/>
                </a:solidFill>
              </a:rPr>
              <a:t>Schule</a:t>
            </a:r>
            <a:r>
              <a:rPr lang="en-GB" sz="6000" b="1" dirty="0" smtClean="0">
                <a:solidFill>
                  <a:srgbClr val="FF0000"/>
                </a:solidFill>
              </a:rPr>
              <a:t> 1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392488"/>
          </a:xfrm>
        </p:spPr>
        <p:txBody>
          <a:bodyPr>
            <a:normAutofit fontScale="92500"/>
          </a:bodyPr>
          <a:lstStyle/>
          <a:p>
            <a:pPr lvl="0"/>
            <a:r>
              <a:rPr lang="en-GB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Talk about school subjects</a:t>
            </a:r>
          </a:p>
          <a:p>
            <a:pPr lvl="0" algn="l"/>
            <a:r>
              <a:rPr lang="en-GB" u="sng" dirty="0" smtClean="0">
                <a:solidFill>
                  <a:schemeClr val="tx1"/>
                </a:solidFill>
              </a:rPr>
              <a:t>SC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accent1"/>
                </a:solidFill>
              </a:rPr>
              <a:t>I can name school subjects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work in a team playing German card games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say what my favourite subject is and what subjects I like and don’t like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know some facts about life in a German school</a:t>
            </a:r>
            <a:endParaRPr lang="en-GB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9552" y="1556792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smtClean="0"/>
              <a:t>Yes, correct</a:t>
            </a:r>
          </a:p>
          <a:p>
            <a:r>
              <a:rPr lang="en-GB" sz="2600" b="1" dirty="0" smtClean="0"/>
              <a:t>No, incorrect</a:t>
            </a:r>
          </a:p>
          <a:p>
            <a:r>
              <a:rPr lang="en-GB" sz="2600" b="1" dirty="0" smtClean="0"/>
              <a:t>Good</a:t>
            </a:r>
          </a:p>
          <a:p>
            <a:r>
              <a:rPr lang="en-GB" sz="2600" b="1" dirty="0" smtClean="0"/>
              <a:t>Super</a:t>
            </a:r>
          </a:p>
          <a:p>
            <a:r>
              <a:rPr lang="en-GB" sz="2600" b="1" dirty="0" smtClean="0"/>
              <a:t>Excellent</a:t>
            </a:r>
          </a:p>
          <a:p>
            <a:r>
              <a:rPr lang="en-GB" sz="2600" b="1" dirty="0" smtClean="0"/>
              <a:t>Fantastic</a:t>
            </a:r>
          </a:p>
          <a:p>
            <a:r>
              <a:rPr lang="en-GB" sz="2600" b="1" dirty="0" smtClean="0"/>
              <a:t>Brilliant</a:t>
            </a:r>
          </a:p>
          <a:p>
            <a:r>
              <a:rPr lang="en-GB" sz="2600" b="1" dirty="0" smtClean="0"/>
              <a:t>Wonderful</a:t>
            </a:r>
          </a:p>
          <a:p>
            <a:r>
              <a:rPr lang="en-GB" sz="2600" b="1" dirty="0" smtClean="0"/>
              <a:t>Great</a:t>
            </a:r>
          </a:p>
          <a:p>
            <a:r>
              <a:rPr lang="en-GB" sz="2600" b="1" dirty="0" smtClean="0"/>
              <a:t>Tremendous/super/great</a:t>
            </a:r>
            <a:endParaRPr lang="en-GB" sz="2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0" y="1556792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err="1" smtClean="0">
                <a:solidFill>
                  <a:srgbClr val="FF0000"/>
                </a:solidFill>
              </a:rPr>
              <a:t>Ja</a:t>
            </a:r>
            <a:r>
              <a:rPr lang="en-GB" sz="2600" b="1" dirty="0" smtClean="0">
                <a:solidFill>
                  <a:srgbClr val="FF0000"/>
                </a:solidFill>
              </a:rPr>
              <a:t>, </a:t>
            </a:r>
            <a:r>
              <a:rPr lang="en-GB" sz="2600" b="1" dirty="0" err="1" smtClean="0">
                <a:solidFill>
                  <a:srgbClr val="FF0000"/>
                </a:solidFill>
              </a:rPr>
              <a:t>Richtig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Nein, </a:t>
            </a:r>
            <a:r>
              <a:rPr lang="en-GB" sz="2600" b="1" dirty="0" err="1" smtClean="0">
                <a:solidFill>
                  <a:srgbClr val="FF0000"/>
                </a:solidFill>
              </a:rPr>
              <a:t>Falsch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Gut</a:t>
            </a:r>
          </a:p>
          <a:p>
            <a:r>
              <a:rPr lang="en-GB" sz="2600" b="1" dirty="0" smtClean="0">
                <a:solidFill>
                  <a:srgbClr val="FF0000"/>
                </a:solidFill>
              </a:rPr>
              <a:t>Super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Ausgezeichnet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Fantastisch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Brilliant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Wunderbar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Großartig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Prima</a:t>
            </a:r>
            <a:endParaRPr lang="en-GB" sz="2600" b="1" dirty="0">
              <a:solidFill>
                <a:srgbClr val="FF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Das </a:t>
            </a:r>
            <a:r>
              <a:rPr lang="en-GB" b="1" dirty="0" err="1" smtClean="0"/>
              <a:t>Kartenspiel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9124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4291" y="1052736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smtClean="0"/>
              <a:t>Maths</a:t>
            </a:r>
          </a:p>
          <a:p>
            <a:r>
              <a:rPr lang="en-GB" sz="2600" b="1" dirty="0" smtClean="0"/>
              <a:t>German</a:t>
            </a:r>
          </a:p>
          <a:p>
            <a:r>
              <a:rPr lang="en-GB" sz="2600" b="1" dirty="0" smtClean="0"/>
              <a:t>Science </a:t>
            </a:r>
          </a:p>
          <a:p>
            <a:r>
              <a:rPr lang="en-GB" sz="2600" b="1" dirty="0" smtClean="0"/>
              <a:t>English</a:t>
            </a:r>
          </a:p>
          <a:p>
            <a:r>
              <a:rPr lang="en-GB" sz="2600" b="1" dirty="0" smtClean="0"/>
              <a:t>PE</a:t>
            </a:r>
          </a:p>
          <a:p>
            <a:r>
              <a:rPr lang="en-GB" sz="2600" b="1" dirty="0" smtClean="0"/>
              <a:t>Music</a:t>
            </a:r>
          </a:p>
          <a:p>
            <a:r>
              <a:rPr lang="en-GB" sz="2600" b="1" dirty="0" smtClean="0"/>
              <a:t>Art</a:t>
            </a:r>
          </a:p>
          <a:p>
            <a:r>
              <a:rPr lang="en-GB" sz="2600" b="1" dirty="0" smtClean="0"/>
              <a:t>RE</a:t>
            </a:r>
          </a:p>
          <a:p>
            <a:r>
              <a:rPr lang="en-GB" sz="2600" b="1" dirty="0" smtClean="0"/>
              <a:t>D.T.</a:t>
            </a:r>
          </a:p>
          <a:p>
            <a:r>
              <a:rPr lang="en-GB" sz="2600" b="1" dirty="0" smtClean="0"/>
              <a:t>ICT</a:t>
            </a:r>
          </a:p>
          <a:p>
            <a:r>
              <a:rPr lang="en-GB" sz="2600" b="1" dirty="0" smtClean="0"/>
              <a:t>Geography</a:t>
            </a:r>
          </a:p>
          <a:p>
            <a:r>
              <a:rPr lang="en-GB" sz="2600" b="1" dirty="0" smtClean="0"/>
              <a:t>History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0" y="1052736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err="1" smtClean="0">
                <a:solidFill>
                  <a:srgbClr val="FF0000"/>
                </a:solidFill>
              </a:rPr>
              <a:t>Mathe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Deutsch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Sachkunde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Englisch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Sport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Musik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Kunst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Religion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Werken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IKT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Geografie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Geschichte</a:t>
            </a:r>
            <a:endParaRPr lang="en-GB" sz="2600" b="1" dirty="0">
              <a:solidFill>
                <a:srgbClr val="FF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The school subject – </a:t>
            </a:r>
            <a:r>
              <a:rPr lang="en-GB" b="1" dirty="0" smtClean="0">
                <a:solidFill>
                  <a:srgbClr val="FF0000"/>
                </a:solidFill>
              </a:rPr>
              <a:t>das </a:t>
            </a:r>
            <a:r>
              <a:rPr lang="en-GB" b="1" dirty="0" err="1" smtClean="0">
                <a:solidFill>
                  <a:srgbClr val="FF0000"/>
                </a:solidFill>
              </a:rPr>
              <a:t>Schulfach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0975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4291" y="1052736"/>
            <a:ext cx="40386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/>
              <a:t>What is your favourite subject?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/>
              <a:t>My favourite subject is?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/>
              <a:t>What subject do you like?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/>
              <a:t>What subject don’t you like?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/>
              <a:t>I like …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/>
              <a:t>I don’t like …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/>
              <a:t>The break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/>
              <a:t>The lesson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/>
              <a:t>The homework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0" y="1052736"/>
            <a:ext cx="3888432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>
                <a:solidFill>
                  <a:srgbClr val="FF0000"/>
                </a:solidFill>
              </a:rPr>
              <a:t>Was </a:t>
            </a:r>
            <a:r>
              <a:rPr lang="en-GB" sz="2600" b="1" dirty="0" err="1" smtClean="0">
                <a:solidFill>
                  <a:srgbClr val="FF0000"/>
                </a:solidFill>
              </a:rPr>
              <a:t>ist</a:t>
            </a:r>
            <a:r>
              <a:rPr lang="en-GB" sz="2600" b="1" dirty="0" smtClean="0">
                <a:solidFill>
                  <a:srgbClr val="FF0000"/>
                </a:solidFill>
              </a:rPr>
              <a:t> </a:t>
            </a:r>
            <a:r>
              <a:rPr lang="en-GB" sz="2600" b="1" dirty="0" err="1" smtClean="0">
                <a:solidFill>
                  <a:srgbClr val="FF0000"/>
                </a:solidFill>
              </a:rPr>
              <a:t>dein</a:t>
            </a:r>
            <a:r>
              <a:rPr lang="en-GB" sz="2600" b="1" dirty="0" smtClean="0">
                <a:solidFill>
                  <a:srgbClr val="FF0000"/>
                </a:solidFill>
              </a:rPr>
              <a:t> </a:t>
            </a:r>
            <a:r>
              <a:rPr lang="en-GB" sz="2600" b="1" dirty="0" err="1" smtClean="0">
                <a:solidFill>
                  <a:srgbClr val="FF0000"/>
                </a:solidFill>
              </a:rPr>
              <a:t>Lieblingsfach</a:t>
            </a:r>
            <a:r>
              <a:rPr lang="en-GB" sz="2600" b="1" dirty="0" smtClean="0">
                <a:solidFill>
                  <a:srgbClr val="FF0000"/>
                </a:solidFill>
              </a:rPr>
              <a:t>?</a:t>
            </a:r>
            <a:endParaRPr lang="en-GB" sz="2600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>
                <a:solidFill>
                  <a:srgbClr val="FF0000"/>
                </a:solidFill>
              </a:rPr>
              <a:t>Mein </a:t>
            </a:r>
            <a:r>
              <a:rPr lang="en-GB" sz="2600" b="1" dirty="0" err="1" smtClean="0">
                <a:solidFill>
                  <a:srgbClr val="FF0000"/>
                </a:solidFill>
              </a:rPr>
              <a:t>Lieblingsfach</a:t>
            </a:r>
            <a:r>
              <a:rPr lang="en-GB" sz="2600" b="1" dirty="0" smtClean="0">
                <a:solidFill>
                  <a:srgbClr val="FF0000"/>
                </a:solidFill>
              </a:rPr>
              <a:t> </a:t>
            </a:r>
            <a:r>
              <a:rPr lang="en-GB" sz="2600" b="1" dirty="0" err="1" smtClean="0">
                <a:solidFill>
                  <a:srgbClr val="FF0000"/>
                </a:solidFill>
              </a:rPr>
              <a:t>ist</a:t>
            </a:r>
            <a:r>
              <a:rPr lang="en-GB" sz="2600" b="1" dirty="0" smtClean="0">
                <a:solidFill>
                  <a:srgbClr val="FF0000"/>
                </a:solidFill>
              </a:rPr>
              <a:t> …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err="1" smtClean="0">
                <a:solidFill>
                  <a:srgbClr val="FF0000"/>
                </a:solidFill>
              </a:rPr>
              <a:t>Welche</a:t>
            </a:r>
            <a:r>
              <a:rPr lang="en-GB" sz="2600" b="1" dirty="0" smtClean="0">
                <a:solidFill>
                  <a:srgbClr val="FF0000"/>
                </a:solidFill>
              </a:rPr>
              <a:t> </a:t>
            </a:r>
            <a:r>
              <a:rPr lang="en-GB" sz="2600" b="1" dirty="0" err="1" smtClean="0">
                <a:solidFill>
                  <a:srgbClr val="FF0000"/>
                </a:solidFill>
              </a:rPr>
              <a:t>Fach</a:t>
            </a:r>
            <a:r>
              <a:rPr lang="en-GB" sz="2600" b="1" dirty="0" smtClean="0">
                <a:solidFill>
                  <a:srgbClr val="FF0000"/>
                </a:solidFill>
              </a:rPr>
              <a:t> </a:t>
            </a:r>
            <a:r>
              <a:rPr lang="en-GB" sz="2600" b="1" dirty="0" err="1" smtClean="0">
                <a:solidFill>
                  <a:srgbClr val="FF0000"/>
                </a:solidFill>
              </a:rPr>
              <a:t>magst</a:t>
            </a:r>
            <a:r>
              <a:rPr lang="en-GB" sz="2600" b="1" dirty="0" smtClean="0">
                <a:solidFill>
                  <a:srgbClr val="FF0000"/>
                </a:solidFill>
              </a:rPr>
              <a:t> du?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err="1" smtClean="0">
                <a:solidFill>
                  <a:srgbClr val="FF0000"/>
                </a:solidFill>
              </a:rPr>
              <a:t>Welche</a:t>
            </a:r>
            <a:r>
              <a:rPr lang="en-GB" sz="2600" b="1" dirty="0" smtClean="0">
                <a:solidFill>
                  <a:srgbClr val="FF0000"/>
                </a:solidFill>
              </a:rPr>
              <a:t> </a:t>
            </a:r>
            <a:r>
              <a:rPr lang="en-GB" sz="2600" b="1" dirty="0" err="1" smtClean="0">
                <a:solidFill>
                  <a:srgbClr val="FF0000"/>
                </a:solidFill>
              </a:rPr>
              <a:t>Fach</a:t>
            </a:r>
            <a:r>
              <a:rPr lang="en-GB" sz="2600" b="1" dirty="0" smtClean="0">
                <a:solidFill>
                  <a:srgbClr val="FF0000"/>
                </a:solidFill>
              </a:rPr>
              <a:t> </a:t>
            </a:r>
            <a:r>
              <a:rPr lang="en-GB" sz="2600" b="1" dirty="0" err="1" smtClean="0">
                <a:solidFill>
                  <a:srgbClr val="FF0000"/>
                </a:solidFill>
              </a:rPr>
              <a:t>magst</a:t>
            </a:r>
            <a:r>
              <a:rPr lang="en-GB" sz="2600" b="1" dirty="0" smtClean="0">
                <a:solidFill>
                  <a:srgbClr val="FF0000"/>
                </a:solidFill>
              </a:rPr>
              <a:t> du </a:t>
            </a:r>
            <a:r>
              <a:rPr lang="en-GB" sz="2600" b="1" dirty="0" err="1" smtClean="0">
                <a:solidFill>
                  <a:srgbClr val="FF0000"/>
                </a:solidFill>
              </a:rPr>
              <a:t>nicht</a:t>
            </a:r>
            <a:r>
              <a:rPr lang="en-GB" sz="2600" b="1" dirty="0" smtClean="0">
                <a:solidFill>
                  <a:srgbClr val="FF0000"/>
                </a:solidFill>
              </a:rPr>
              <a:t>?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err="1" smtClean="0">
                <a:solidFill>
                  <a:srgbClr val="FF0000"/>
                </a:solidFill>
              </a:rPr>
              <a:t>Ich</a:t>
            </a:r>
            <a:r>
              <a:rPr lang="en-GB" sz="2600" b="1" dirty="0" smtClean="0">
                <a:solidFill>
                  <a:srgbClr val="FF0000"/>
                </a:solidFill>
              </a:rPr>
              <a:t> mag …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err="1" smtClean="0">
                <a:solidFill>
                  <a:srgbClr val="FF0000"/>
                </a:solidFill>
              </a:rPr>
              <a:t>Ich</a:t>
            </a:r>
            <a:r>
              <a:rPr lang="en-GB" sz="2600" b="1" dirty="0" smtClean="0">
                <a:solidFill>
                  <a:srgbClr val="FF0000"/>
                </a:solidFill>
              </a:rPr>
              <a:t> mag … </a:t>
            </a:r>
            <a:r>
              <a:rPr lang="en-GB" sz="2600" b="1" dirty="0" err="1" smtClean="0">
                <a:solidFill>
                  <a:srgbClr val="FF0000"/>
                </a:solidFill>
              </a:rPr>
              <a:t>nicht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>
                <a:solidFill>
                  <a:srgbClr val="FF0000"/>
                </a:solidFill>
              </a:rPr>
              <a:t>die Pause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>
                <a:solidFill>
                  <a:srgbClr val="FF0000"/>
                </a:solidFill>
              </a:rPr>
              <a:t>die </a:t>
            </a:r>
            <a:r>
              <a:rPr lang="en-GB" sz="2600" b="1" dirty="0" err="1" smtClean="0">
                <a:solidFill>
                  <a:srgbClr val="FF0000"/>
                </a:solidFill>
              </a:rPr>
              <a:t>Schulstunde</a:t>
            </a:r>
            <a:r>
              <a:rPr lang="en-GB" sz="2600" b="1" dirty="0" smtClean="0">
                <a:solidFill>
                  <a:srgbClr val="FF0000"/>
                </a:solidFill>
              </a:rPr>
              <a:t>/</a:t>
            </a:r>
            <a:r>
              <a:rPr lang="en-GB" sz="2600" b="1" dirty="0" err="1" smtClean="0">
                <a:solidFill>
                  <a:srgbClr val="FF0000"/>
                </a:solidFill>
              </a:rPr>
              <a:t>Stunde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2600" b="1" dirty="0" smtClean="0">
                <a:solidFill>
                  <a:srgbClr val="FF0000"/>
                </a:solidFill>
              </a:rPr>
              <a:t>die </a:t>
            </a:r>
            <a:r>
              <a:rPr lang="en-GB" sz="2600" b="1" dirty="0" err="1" smtClean="0">
                <a:solidFill>
                  <a:srgbClr val="FF0000"/>
                </a:solidFill>
              </a:rPr>
              <a:t>Hausaufgaben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GB" sz="2600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GB" sz="2600" b="1" dirty="0">
              <a:solidFill>
                <a:srgbClr val="FF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The school – </a:t>
            </a:r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Schule</a:t>
            </a:r>
            <a:endParaRPr lang="en-GB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07504" y="4653136"/>
            <a:ext cx="89289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15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130" y="0"/>
            <a:ext cx="8229600" cy="1143000"/>
          </a:xfrm>
        </p:spPr>
        <p:txBody>
          <a:bodyPr/>
          <a:lstStyle/>
          <a:p>
            <a:r>
              <a:rPr lang="en-GB" dirty="0" smtClean="0"/>
              <a:t>Which card do I have?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1635" y="793043"/>
            <a:ext cx="8229600" cy="9412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err="1" smtClean="0">
                <a:solidFill>
                  <a:srgbClr val="FF0000"/>
                </a:solidFill>
              </a:rPr>
              <a:t>Welche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Karte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habe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AutoShape 2" descr="http://www.brainscape.com/blog/wp-content/uploads/2011/05/types-flashcard-users-two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341438"/>
            <a:ext cx="3810000" cy="280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4" descr="The Two Types of Flashcard Users in School"/>
          <p:cNvSpPr>
            <a:spLocks noChangeAspect="1" noChangeArrowheads="1"/>
          </p:cNvSpPr>
          <p:nvPr/>
        </p:nvSpPr>
        <p:spPr bwMode="auto">
          <a:xfrm>
            <a:off x="63500" y="-136525"/>
            <a:ext cx="3810000" cy="280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805896"/>
              </p:ext>
            </p:extLst>
          </p:nvPr>
        </p:nvGraphicFramePr>
        <p:xfrm>
          <a:off x="1619672" y="1473868"/>
          <a:ext cx="5738217" cy="4054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Acrobat Document" r:id="rId4" imgW="8019943" imgH="5667255" progId="AcroExch.Document.11">
                  <p:embed/>
                </p:oleObj>
              </mc:Choice>
              <mc:Fallback>
                <p:oleObj name="Acrobat Document" r:id="rId4" imgW="8019943" imgH="5667255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19672" y="1473868"/>
                        <a:ext cx="5738217" cy="40549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601635" y="5085184"/>
            <a:ext cx="8229600" cy="1359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600" b="1" dirty="0" smtClean="0"/>
              <a:t>Do you have … ? </a:t>
            </a:r>
            <a:r>
              <a:rPr lang="en-GB" sz="3600" b="1" dirty="0" smtClean="0">
                <a:solidFill>
                  <a:srgbClr val="FF0000"/>
                </a:solidFill>
              </a:rPr>
              <a:t>Hast du …</a:t>
            </a:r>
            <a:endParaRPr lang="en-GB" sz="3600" b="1" dirty="0" smtClean="0"/>
          </a:p>
          <a:p>
            <a:pPr algn="l"/>
            <a:r>
              <a:rPr lang="en-GB" sz="3600" b="1" dirty="0" smtClean="0"/>
              <a:t>Do you have the … card? </a:t>
            </a:r>
            <a:r>
              <a:rPr lang="en-GB" sz="3600" b="1" dirty="0" smtClean="0">
                <a:solidFill>
                  <a:srgbClr val="FF0000"/>
                </a:solidFill>
              </a:rPr>
              <a:t>Hast du die … </a:t>
            </a:r>
            <a:r>
              <a:rPr lang="en-GB" sz="3600" b="1" dirty="0" err="1" smtClean="0">
                <a:solidFill>
                  <a:srgbClr val="FF0000"/>
                </a:solidFill>
              </a:rPr>
              <a:t>Karte</a:t>
            </a:r>
            <a:r>
              <a:rPr lang="en-GB" sz="3600" b="1" dirty="0" smtClean="0">
                <a:solidFill>
                  <a:srgbClr val="FF0000"/>
                </a:solidFill>
              </a:rPr>
              <a:t>?</a:t>
            </a:r>
            <a:r>
              <a:rPr lang="en-GB" sz="3600" b="1" dirty="0" smtClean="0"/>
              <a:t> 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233973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Remember the order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0287" y="1196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err="1" smtClean="0">
                <a:solidFill>
                  <a:srgbClr val="FF0000"/>
                </a:solidFill>
              </a:rPr>
              <a:t>Reihenfolge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merken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AutoShape 2" descr="https://encrypted-tbn2.gstatic.com/images?q=tbn:ANd9GcReWLzcGBIdvBLCOXnrSIJ5zdeDlEdOx8tv50T7SHtFhwNvxBgd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851025"/>
            <a:ext cx="344805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2" name="Picture 4" descr="illustration of a girls and call out on a white background Stock Vector - 149228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0" y="2357086"/>
            <a:ext cx="5458296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03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png;base64,iVBORw0KGgoAAAANSUhEUgAAAQAAAACwCAMAAADXEUCVAAAAwFBMVEXwwA4AAAAfGhcNDReaexL1xA6HbBQcGBcAABj1zT0XFBdVRBXVqQjzyz35xw+EaghLPAT///+xjgrNpAzcsA3EnQvltw3vvADrvA5DNgSRdAiIbQjfsg03LAO5lAukgwkeGAEjHAJ8YwcwJwM8MANqVQZzXAariQq8lgtQQAUYEwEpIQILCAD00VReSwVXRgX002f99uL22oL889hfTBVsVxRBNRb99t4qIxf4453224s6LxZvWAbzzkj+++4wKBZTyfPpAAAIZklEQVR4nO2cC1fiOhCAU20WdLkB+qYtLS3IQxB11X149+7+/3910yah6YMFpIAuM+d4DjRpJvM1nZlMVNRN5PHH3dU/5yX/fXlKTUf059cDsm18ZoJs/OWRAXh8sBFGWqiek0wTBHffEgD0+SNiPn+/aJyRXPx+1gmyH35RAK82sl6a1/TiOUnjuhn7yH7toieMnE/NU8/nFNJUEcJP6NUm6lnaTwmExH5Fd1j/en3qqZxGGv+a+A79g93U/sblWUnq8RoqvkJX1stl8vki/nRGMr5ICFy+WBRA63OyApoaOnVqckxxtMTvXT+3MgDozCQF8BkAAAAAAAAAAAAAAAAAAAAAAHDqCR1bAAAAAAAAAAAAAAAAAAAAAAAAAAAAAAAAAAAAwKkndGwBAAAAAAAAAAAAAAAAAAAAAAAAAAAAAAAAAAAAp57QsQUAAAAAAAA2Aaj6c6ujT3Qn2WGOWwDAU60oU916zwisSTLJibVN3y0AkJFSlMXoRjVI3fOuTVpslq1t+m4DoFMCkEjfQ+91FRhshsY2fd8OgIpeLwEjla0W7oaBjgUgCpz9Z5vp6aWDxvtTPRoAJZruPdmSnvZHAqBENSzYgp53C8AjQqxpe7bgBHr1uYH3DkCaGCYojDiBsDYCHwhAcjGY8yVQ20vwsQAgrC1qXgIfDAAiKlNzU1co/GgAkMFS5Fkh41y3XSpfzXXEmMy4s63utm5zU9EsA9i0edsDALlJr89NuQFjM/Tabc8NLJK7wY/bVGJf6qomV9pa2g3HbY95lQ69va1n4xkT1/PanqdqPinbsdIX6llmngEg9G7aqrbWItgDAA7T64upFB6csDNnvmEwWurydqm8QeGZHxuXKDkJ2JiYTO/7t/zaoP/TLCAgyO1xfYvhLBCtAgBx2vzu4X1rzd5tHwAm06NlDdNhzoylFCHK72Vu3GoAejEHG5rSDgxbbr61p+d0+fpCavSqfdU+APQigLAwXaVj7gNgFWplcQ2hDvs3xcYolHVp+cZxJYE9ACA/D4CU7Kd75pWD2B0A1gflAanT5Y8ZGyX7lcSFZroWVW11AiA5ANiseF5KJLBvAIBahs98wtine+LkLlJloKLccqbWuLLZxStdJWlVeML6AFhLrmYx7HX6kVB6U3BM68cV3/lzwoFYAFGv0xsN+fMcBLx9td4Sfb2+wBPkAdC2kfCiyv0hAeCJsDjUHWwE8VBMGO8IQCQGPNEaxIFDHEsP2+kKCbn9fiTpI8hQ0yyiY0qvAH0D3WQuE/Fo8hG7ZgDWT/bNtdKQi3HAS4kxeiOANnu+nsMAY9TyFkqbd8ZiAUyYPuoSYmo/q1EJAEOdzcVq87VSkbbXBoArvVm1Yo0tvXtjLwAjf6UXI9MVgZXwBZaZhB2338rBXpXssHg9vcMBwCzmzKVyOWFr4nYqA9oBgJd+7ciuO8vn+HBypkHTpry/yW7Fk9s1NtQGgLvsWIq1wisEbwQQpm4v0qqyWOEgJuWmTJearQ59eHAALAZqRJJcnrA7AB5WRyp1conIIPjqGlXXpY38G5AMtnanWRsA9rnfkWUvAAjfs1tomJvdL29iL3RWWwHC2pbVO97NuuoBID/hQiYny1sBICcqjSUSYb51rs5u/xoA2CzXo29NuW9caf+xAGC+ww0OBYDGdq+YzysRU5fPGk8EgEW+wfRgAGhs991eYbhOktG/i1eAsEDNPHGlE0xl9MY8QDBIwkkrmLjjWcSGSELfu3CC3EuzmmBVGOSS2wv8ITT9qSiKMSZoygjMrC3D4IEBYD6fMevE1mS8tkS8OTmp8AF5laIObWyZCB0WAPaXskmYVafmfu5O6ZbN6WlJDxlPc04OS4ZtkwofFMCqHjMycko9qYs1lh7Q2g3K2nqAQztMHDn98zLDttkMHQ4AXZr6jBsk9ucWz9tcXrxOu9yqGQBeLypuUUsARGxnFZ8b0+EvAh1QyQxblR/+sB2uGUB2OuzoYVtUYIarIcUGfakGSYFiEqcWx2IRW6LAVShSSAAY0+EEJ47T4RWvwVidthCNBJoXsStRapgvCnDrCyI1A5jPRGDrDbP0JHPDhlgTaQlrVc2P+VuKsxptrkxVAqBEVIUplnt6od+j0XRVIR1bOeDrS2I1A6iSSMu6iQJIQYaiDGVV1zilzY9kc4CdNd2VaOui6OEBzLVcP7eiy2BVhsPmsKJdnpQvA8CWW0qDE7kVjnVzWfzgAPp6IRX3Sl1GQdaFBPm25bwwKZI90zThN/tKWTLmGw9GDg3AM0rDFY7GlDifqpryM11apUllFqUAsFFaUzNdGm7T0VhtAIrbEboO5z0XVezEMJl0hPu7Hf0sHkjSUN1jrYPOhOQOR7mEIwlAcvgZrsZbRP2xvt3h6IaD2F0B8GPsTDw3NNef1rcmbnpePbEqTrOJE6bH1RoN67njcdFuqG47fzzOx/PCYOvj8Q1H8bsC2PW3xbf6fYbCx2J7pfo/q8Ola2vU5gX+XgAAAAAAAAAAAAAAAAAAAAAAAAAAAAAAAAAA4NQTOrYAAAAAAAAAAAAAAAAAAAAAAAAAAAAAAAAAAACAU0/o2AIAAAAAAAAAAAAAAAAAAAAAAAAAAAAAAAAAAABOPaFjiwTgOQWgOVV/Jfe3CtJSAM8UALJeLunnxsX40znJ9wY1+vLFoisAq8nni8blWUlq87WLr9AdNv9Nv52fXH9t4Tv0apOweeqpnEaaIbFf0RNGSD1LAs1PDsJPqPtqIz9uXp/Xa9BoXDdfLGS/dlH314ONiP78m148H7n4/pz835mHXxRA99udjTCequckYfKPDOyHx24CoPv4BduV/yzgbxbbRon9KYBu9+nLf1enzk2PK1d3Px5T0/8H1v5OXsmfp0gAAAAASUVORK5CYII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004888"/>
            <a:ext cx="30480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6" name="Picture 4" descr="http://www.myblogtrainer.de/wp-content/uploads/2010/09/ortsbeginn_Deutsch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7" y="82550"/>
            <a:ext cx="2337213" cy="1674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tse1.mm.bing.net/th?id=OIP.M57cd8cbfe0ee4bf609506f6ad69e0c8dH0&amp;pid=15.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878" y="1756790"/>
            <a:ext cx="1939485" cy="1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bossessite.com/storage/Musik.png?__SQUARESPACE_CACHEVERSION=1316105251597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065654"/>
            <a:ext cx="2536607" cy="1503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534209" y="4797152"/>
            <a:ext cx="2952328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6600" dirty="0" err="1" smtClean="0">
                <a:solidFill>
                  <a:schemeClr val="tx2"/>
                </a:solidFill>
              </a:rPr>
              <a:t>werken</a:t>
            </a:r>
            <a:endParaRPr lang="en-GB" sz="6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49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14526" y="4911551"/>
            <a:ext cx="18077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Kunst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47864" y="620688"/>
            <a:ext cx="25010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Englisch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28184" y="620688"/>
            <a:ext cx="2494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Religion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" y="3145987"/>
            <a:ext cx="33164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Geschichte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71800" y="4033224"/>
            <a:ext cx="42805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Hausaufgaben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214" y="650859"/>
            <a:ext cx="2980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Geografie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5982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1897</TotalTime>
  <Words>344</Words>
  <Application>Microsoft Office PowerPoint</Application>
  <PresentationFormat>On-screen Show (4:3)</PresentationFormat>
  <Paragraphs>117</Paragraphs>
  <Slides>15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Acrobat Document</vt:lpstr>
      <vt:lpstr>www.zeitfuerdeutsch.com</vt:lpstr>
      <vt:lpstr> The school 1 – die Schule 1</vt:lpstr>
      <vt:lpstr>Das Kartenspiel</vt:lpstr>
      <vt:lpstr>The school subject – das Schulfach</vt:lpstr>
      <vt:lpstr>The school – die Schule</vt:lpstr>
      <vt:lpstr>Which card do I have?</vt:lpstr>
      <vt:lpstr>Remember the order</vt:lpstr>
      <vt:lpstr>PowerPoint Presentation</vt:lpstr>
      <vt:lpstr>PowerPoint Presentation</vt:lpstr>
      <vt:lpstr>PowerPoint Presentation</vt:lpstr>
      <vt:lpstr>PowerPoint Presentation</vt:lpstr>
      <vt:lpstr>Match the cards up</vt:lpstr>
      <vt:lpstr>Match the cards up</vt:lpstr>
      <vt:lpstr>A school day in Germany Ein Schultag in Deutschland</vt:lpstr>
      <vt:lpstr> The school 1 – die Schule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- Deutsch</dc:title>
  <dc:creator>Sean1982</dc:creator>
  <cp:lastModifiedBy>Sean Sullivan</cp:lastModifiedBy>
  <cp:revision>122</cp:revision>
  <cp:lastPrinted>2015-06-05T11:59:55Z</cp:lastPrinted>
  <dcterms:created xsi:type="dcterms:W3CDTF">2014-08-31T12:54:10Z</dcterms:created>
  <dcterms:modified xsi:type="dcterms:W3CDTF">2016-10-26T14:35:06Z</dcterms:modified>
</cp:coreProperties>
</file>