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9" r:id="rId2"/>
    <p:sldId id="256" r:id="rId3"/>
    <p:sldId id="271" r:id="rId4"/>
    <p:sldId id="278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8" r:id="rId19"/>
    <p:sldId id="306" r:id="rId20"/>
    <p:sldId id="311" r:id="rId21"/>
    <p:sldId id="312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2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o.uk/imgres?imgurl=http://www.freefever.com/freeclipart/clipart/feet.gif&amp;imgrefurl=http://www.freefever.com/freeclipart/feet.html&amp;usg=__YNdkCA8wBxGXNcg5WcR4fbcuRI8=&amp;h=266&amp;w=358&amp;sz=16&amp;hl=en&amp;start=1&amp;tbnid=QuMKcKUiMW3d3M:&amp;tbnh=90&amp;tbnw=121&amp;prev=/images?q=cartoon+foot&amp;gbv=2&amp;hl=e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://images.google.co.uk/imgres?imgurl=http://www.freefever.com/freeclipart/clipart/feet.gif&amp;imgrefurl=http://www.freefever.com/freeclipart/feet.html&amp;usg=__YNdkCA8wBxGXNcg5WcR4fbcuRI8=&amp;h=266&amp;w=358&amp;sz=16&amp;hl=en&amp;start=1&amp;tbnid=QuMKcKUiMW3d3M:&amp;tbnh=90&amp;tbnw=121&amp;prev=/images?q=cartoon+foot&amp;gbv=2&amp;hl=en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5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://images.google.co.uk/imgres?imgurl=http://www.freefever.com/freeclipart/clipart/feet.gif&amp;imgrefurl=http://www.freefever.com/freeclipart/feet.html&amp;usg=__YNdkCA8wBxGXNcg5WcR4fbcuRI8=&amp;h=266&amp;w=358&amp;sz=16&amp;hl=en&amp;start=1&amp;tbnid=QuMKcKUiMW3d3M:&amp;tbnh=90&amp;tbnw=121&amp;prev=/images?q=cartoon+foot&amp;gbv=2&amp;hl=en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5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6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5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4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hyperlink" Target="http://images.google.co.uk/imgres?imgurl=http://www.freefever.com/freeclipart/clipart/feet.gif&amp;imgrefurl=http://www.freefever.com/freeclipart/feet.html&amp;usg=__YNdkCA8wBxGXNcg5WcR4fbcuRI8=&amp;h=266&amp;w=358&amp;sz=16&amp;hl=en&amp;start=1&amp;tbnid=QuMKcKUiMW3d3M:&amp;tbnh=90&amp;tbnw=121&amp;prev=/images?q=cartoon+foot&amp;gbv=2&amp;hl=en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124744"/>
            <a:ext cx="8572500" cy="57332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der R</a:t>
            </a:r>
            <a:r>
              <a:rPr lang="en-US">
                <a:latin typeface="Comic Sans MS" pitchFamily="66" charset="0"/>
                <a:cs typeface="Arial" charset="0"/>
              </a:rPr>
              <a:t>ücken</a:t>
            </a:r>
          </a:p>
        </p:txBody>
      </p:sp>
      <p:pic>
        <p:nvPicPr>
          <p:cNvPr id="9224" name="Picture 8" descr="Body-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00025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der Bauch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03350" y="1524000"/>
            <a:ext cx="4968875" cy="3810000"/>
            <a:chOff x="884" y="960"/>
            <a:chExt cx="3130" cy="2400"/>
          </a:xfrm>
        </p:grpSpPr>
        <p:pic>
          <p:nvPicPr>
            <p:cNvPr id="11269" name="Picture 5" descr="SAA064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6" y="960"/>
              <a:ext cx="2268" cy="2400"/>
            </a:xfrm>
            <a:prstGeom prst="rect">
              <a:avLst/>
            </a:prstGeom>
            <a:noFill/>
          </p:spPr>
        </p:pic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V="1">
              <a:off x="884" y="2478"/>
              <a:ext cx="862" cy="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die Hand</a:t>
            </a:r>
          </a:p>
        </p:txBody>
      </p:sp>
      <p:pic>
        <p:nvPicPr>
          <p:cNvPr id="12293" name="Picture 5" descr="edge_blend_h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114550"/>
            <a:ext cx="371475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der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Finger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4638" y="1773238"/>
            <a:ext cx="3514725" cy="2660650"/>
            <a:chOff x="1773" y="1117"/>
            <a:chExt cx="2214" cy="1676"/>
          </a:xfrm>
        </p:grpSpPr>
        <p:pic>
          <p:nvPicPr>
            <p:cNvPr id="13317" name="Picture 5" descr="Fing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73" y="1527"/>
              <a:ext cx="2214" cy="1266"/>
            </a:xfrm>
            <a:prstGeom prst="rect">
              <a:avLst/>
            </a:prstGeom>
            <a:noFill/>
          </p:spPr>
        </p:pic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H="1">
              <a:off x="3515" y="1117"/>
              <a:ext cx="363" cy="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das Bein</a:t>
            </a:r>
          </a:p>
        </p:txBody>
      </p:sp>
      <p:pic>
        <p:nvPicPr>
          <p:cNvPr id="14341" name="Picture 5" descr="Restless%20leg%20fo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75" y="1690688"/>
            <a:ext cx="3524250" cy="347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das Knie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76600" y="1628775"/>
            <a:ext cx="2687638" cy="4249738"/>
            <a:chOff x="2064" y="1026"/>
            <a:chExt cx="1693" cy="2677"/>
          </a:xfrm>
        </p:grpSpPr>
        <p:pic>
          <p:nvPicPr>
            <p:cNvPr id="15365" name="Picture 5" descr="BartSimpson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09" y="1026"/>
              <a:ext cx="1648" cy="2500"/>
            </a:xfrm>
            <a:prstGeom prst="rect">
              <a:avLst/>
            </a:prstGeom>
            <a:noFill/>
          </p:spPr>
        </p:pic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V="1">
              <a:off x="2064" y="3158"/>
              <a:ext cx="408" cy="5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der Fu</a:t>
            </a:r>
            <a:r>
              <a:rPr lang="en-US">
                <a:latin typeface="Comic Sans MS" pitchFamily="66" charset="0"/>
                <a:cs typeface="Arial" charset="0"/>
              </a:rPr>
              <a:t>ß</a:t>
            </a:r>
          </a:p>
        </p:txBody>
      </p:sp>
      <p:pic>
        <p:nvPicPr>
          <p:cNvPr id="16389" name="Picture 5" descr="fee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1700213"/>
            <a:ext cx="2881312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der Zeh</a:t>
            </a:r>
          </a:p>
        </p:txBody>
      </p:sp>
      <p:pic>
        <p:nvPicPr>
          <p:cNvPr id="17413" name="Picture 5" descr="willid1032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700213"/>
            <a:ext cx="2754313" cy="27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o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1116013" cy="1806575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35150" y="188913"/>
            <a:ext cx="1231900" cy="1882775"/>
            <a:chOff x="2331" y="1110"/>
            <a:chExt cx="1275" cy="2100"/>
          </a:xfrm>
        </p:grpSpPr>
        <p:pic>
          <p:nvPicPr>
            <p:cNvPr id="18438" name="Picture 6" descr="giraffe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31" y="1110"/>
              <a:ext cx="1098" cy="2100"/>
            </a:xfrm>
            <a:prstGeom prst="rect">
              <a:avLst/>
            </a:prstGeom>
            <a:solidFill>
              <a:schemeClr val="accent1"/>
            </a:solidFill>
          </p:spPr>
        </p:pic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>
              <a:off x="2971" y="2160"/>
              <a:ext cx="63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40" name="Picture 8" descr="should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476250"/>
            <a:ext cx="1512887" cy="1201738"/>
          </a:xfrm>
          <a:prstGeom prst="rect">
            <a:avLst/>
          </a:prstGeom>
          <a:noFill/>
        </p:spPr>
      </p:pic>
      <p:pic>
        <p:nvPicPr>
          <p:cNvPr id="18441" name="Picture 9" descr="cartoonar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260350"/>
            <a:ext cx="2376487" cy="852488"/>
          </a:xfrm>
          <a:prstGeom prst="rect">
            <a:avLst/>
          </a:prstGeom>
          <a:noFill/>
        </p:spPr>
      </p:pic>
      <p:pic>
        <p:nvPicPr>
          <p:cNvPr id="18442" name="Picture 10" descr="20080413163335_elb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488" y="1268413"/>
            <a:ext cx="1860550" cy="1662112"/>
          </a:xfrm>
          <a:prstGeom prst="rect">
            <a:avLst/>
          </a:prstGeom>
          <a:noFill/>
        </p:spPr>
      </p:pic>
      <p:pic>
        <p:nvPicPr>
          <p:cNvPr id="18443" name="Picture 11" descr="Body-Ba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2205038"/>
            <a:ext cx="1644650" cy="1644650"/>
          </a:xfrm>
          <a:prstGeom prst="rect">
            <a:avLst/>
          </a:prstGeom>
          <a:noFill/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211638" y="1844675"/>
            <a:ext cx="2447925" cy="1184275"/>
            <a:chOff x="884" y="960"/>
            <a:chExt cx="3130" cy="2400"/>
          </a:xfrm>
        </p:grpSpPr>
        <p:pic>
          <p:nvPicPr>
            <p:cNvPr id="18446" name="Picture 14" descr="SAA064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46" y="960"/>
              <a:ext cx="2268" cy="2400"/>
            </a:xfrm>
            <a:prstGeom prst="rect">
              <a:avLst/>
            </a:prstGeom>
            <a:noFill/>
          </p:spPr>
        </p:pic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V="1">
              <a:off x="884" y="2478"/>
              <a:ext cx="862" cy="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48" name="Picture 16" descr="edge_blend_han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7050" y="3068638"/>
            <a:ext cx="1857375" cy="1314450"/>
          </a:xfrm>
          <a:prstGeom prst="rect">
            <a:avLst/>
          </a:prstGeom>
          <a:noFill/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50825" y="3789363"/>
            <a:ext cx="2620963" cy="1149350"/>
            <a:chOff x="1773" y="1117"/>
            <a:chExt cx="2214" cy="1676"/>
          </a:xfrm>
        </p:grpSpPr>
        <p:pic>
          <p:nvPicPr>
            <p:cNvPr id="18450" name="Picture 18" descr="Finger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73" y="1527"/>
              <a:ext cx="2214" cy="1266"/>
            </a:xfrm>
            <a:prstGeom prst="rect">
              <a:avLst/>
            </a:prstGeom>
            <a:noFill/>
          </p:spPr>
        </p:pic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3515" y="1117"/>
              <a:ext cx="363" cy="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52" name="Picture 20" descr="Restless%20leg%20fo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32138" y="4221163"/>
            <a:ext cx="1546225" cy="1525587"/>
          </a:xfrm>
          <a:prstGeom prst="rect">
            <a:avLst/>
          </a:prstGeom>
          <a:noFill/>
        </p:spPr>
      </p:pic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003800" y="3573463"/>
            <a:ext cx="1511300" cy="2089150"/>
            <a:chOff x="2064" y="1026"/>
            <a:chExt cx="1693" cy="2677"/>
          </a:xfrm>
        </p:grpSpPr>
        <p:pic>
          <p:nvPicPr>
            <p:cNvPr id="18454" name="Picture 22" descr="BartSimpson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109" y="1026"/>
              <a:ext cx="1648" cy="2500"/>
            </a:xfrm>
            <a:prstGeom prst="rect">
              <a:avLst/>
            </a:prstGeom>
            <a:noFill/>
          </p:spPr>
        </p:pic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 flipV="1">
              <a:off x="2064" y="3158"/>
              <a:ext cx="408" cy="5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56" name="Picture 24" descr="fee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025" y="4797425"/>
            <a:ext cx="1873250" cy="1393825"/>
          </a:xfrm>
          <a:prstGeom prst="rect">
            <a:avLst/>
          </a:prstGeom>
          <a:noFill/>
        </p:spPr>
      </p:pic>
      <p:pic>
        <p:nvPicPr>
          <p:cNvPr id="18457" name="Picture 25" descr="willid1032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16013" y="5013325"/>
            <a:ext cx="1655762" cy="1655763"/>
          </a:xfrm>
          <a:prstGeom prst="rect">
            <a:avLst/>
          </a:prstGeom>
          <a:noFill/>
        </p:spPr>
      </p:pic>
      <p:pic>
        <p:nvPicPr>
          <p:cNvPr id="2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16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b="1" dirty="0" smtClean="0"/>
              <a:t>The Face – </a:t>
            </a:r>
            <a:r>
              <a:rPr lang="en-GB" sz="6000" b="1" dirty="0" smtClean="0">
                <a:solidFill>
                  <a:srgbClr val="FF0000"/>
                </a:solidFill>
              </a:rPr>
              <a:t>Das </a:t>
            </a:r>
            <a:r>
              <a:rPr lang="en-GB" sz="6000" b="1" dirty="0" err="1" smtClean="0">
                <a:solidFill>
                  <a:srgbClr val="FF0000"/>
                </a:solidFill>
              </a:rPr>
              <a:t>Gesicht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26" name="Subtitle 2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tx1"/>
                </a:solidFill>
              </a:rPr>
              <a:t>The eyes</a:t>
            </a:r>
          </a:p>
          <a:p>
            <a:r>
              <a:rPr lang="en-GB" sz="4800" b="1" dirty="0" smtClean="0"/>
              <a:t>The ears</a:t>
            </a:r>
          </a:p>
          <a:p>
            <a:r>
              <a:rPr lang="en-GB" sz="4800" b="1" dirty="0" smtClean="0"/>
              <a:t>The nose</a:t>
            </a:r>
          </a:p>
          <a:p>
            <a:r>
              <a:rPr lang="en-GB" sz="4800" b="1" dirty="0" smtClean="0">
                <a:solidFill>
                  <a:schemeClr val="tx1"/>
                </a:solidFill>
              </a:rPr>
              <a:t>The mouth</a:t>
            </a:r>
          </a:p>
          <a:p>
            <a:r>
              <a:rPr lang="en-GB" sz="4800" b="1" dirty="0" smtClean="0"/>
              <a:t>The chin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Die </a:t>
            </a:r>
            <a:r>
              <a:rPr lang="en-GB" sz="4800" b="1" dirty="0" err="1" smtClean="0">
                <a:solidFill>
                  <a:srgbClr val="FF0000"/>
                </a:solidFill>
              </a:rPr>
              <a:t>Augen</a:t>
            </a:r>
            <a:endParaRPr lang="en-GB" sz="4800" b="1" dirty="0" smtClean="0">
              <a:solidFill>
                <a:srgbClr val="FF0000"/>
              </a:solidFill>
            </a:endParaRPr>
          </a:p>
          <a:p>
            <a:r>
              <a:rPr lang="en-GB" sz="4800" b="1" dirty="0" smtClean="0">
                <a:solidFill>
                  <a:srgbClr val="FF0000"/>
                </a:solidFill>
              </a:rPr>
              <a:t>Die </a:t>
            </a:r>
            <a:r>
              <a:rPr lang="en-GB" sz="4800" b="1" dirty="0" err="1" smtClean="0">
                <a:solidFill>
                  <a:srgbClr val="FF0000"/>
                </a:solidFill>
              </a:rPr>
              <a:t>Ohren</a:t>
            </a:r>
            <a:endParaRPr lang="en-GB" sz="4800" b="1" dirty="0" smtClean="0">
              <a:solidFill>
                <a:srgbClr val="FF0000"/>
              </a:solidFill>
            </a:endParaRPr>
          </a:p>
          <a:p>
            <a:r>
              <a:rPr lang="en-GB" sz="4800" b="1" dirty="0" smtClean="0">
                <a:solidFill>
                  <a:srgbClr val="FF0000"/>
                </a:solidFill>
              </a:rPr>
              <a:t>Die </a:t>
            </a:r>
            <a:r>
              <a:rPr lang="en-GB" sz="4800" b="1" dirty="0" err="1" smtClean="0">
                <a:solidFill>
                  <a:srgbClr val="FF0000"/>
                </a:solidFill>
              </a:rPr>
              <a:t>Nase</a:t>
            </a:r>
            <a:endParaRPr lang="en-GB" sz="4800" b="1" dirty="0" smtClean="0">
              <a:solidFill>
                <a:srgbClr val="FF0000"/>
              </a:solidFill>
            </a:endParaRPr>
          </a:p>
          <a:p>
            <a:r>
              <a:rPr lang="en-GB" sz="4800" b="1" dirty="0" err="1" smtClean="0">
                <a:solidFill>
                  <a:srgbClr val="FF0000"/>
                </a:solidFill>
              </a:rPr>
              <a:t>Der</a:t>
            </a:r>
            <a:r>
              <a:rPr lang="en-GB" sz="4800" b="1" dirty="0" smtClean="0">
                <a:solidFill>
                  <a:srgbClr val="FF0000"/>
                </a:solidFill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</a:rPr>
              <a:t>Mund</a:t>
            </a:r>
            <a:endParaRPr lang="en-GB" sz="4800" b="1" dirty="0" smtClean="0">
              <a:solidFill>
                <a:srgbClr val="FF0000"/>
              </a:solidFill>
            </a:endParaRPr>
          </a:p>
          <a:p>
            <a:r>
              <a:rPr lang="en-GB" sz="4800" b="1" dirty="0" smtClean="0">
                <a:solidFill>
                  <a:srgbClr val="FF0000"/>
                </a:solidFill>
              </a:rPr>
              <a:t>Das </a:t>
            </a:r>
            <a:r>
              <a:rPr lang="en-GB" sz="4800" b="1" dirty="0" err="1" smtClean="0">
                <a:solidFill>
                  <a:srgbClr val="FF0000"/>
                </a:solidFill>
              </a:rPr>
              <a:t>Kinn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o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1116013" cy="1806575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35150" y="188913"/>
            <a:ext cx="1231900" cy="1882775"/>
            <a:chOff x="2331" y="1110"/>
            <a:chExt cx="1275" cy="2100"/>
          </a:xfrm>
        </p:grpSpPr>
        <p:pic>
          <p:nvPicPr>
            <p:cNvPr id="18438" name="Picture 6" descr="giraffe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31" y="1110"/>
              <a:ext cx="1098" cy="2100"/>
            </a:xfrm>
            <a:prstGeom prst="rect">
              <a:avLst/>
            </a:prstGeom>
            <a:solidFill>
              <a:schemeClr val="accent1"/>
            </a:solidFill>
          </p:spPr>
        </p:pic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>
              <a:off x="2971" y="2160"/>
              <a:ext cx="63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40" name="Picture 8" descr="should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476250"/>
            <a:ext cx="1512887" cy="1201738"/>
          </a:xfrm>
          <a:prstGeom prst="rect">
            <a:avLst/>
          </a:prstGeom>
          <a:noFill/>
        </p:spPr>
      </p:pic>
      <p:pic>
        <p:nvPicPr>
          <p:cNvPr id="18441" name="Picture 9" descr="cartoonar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260350"/>
            <a:ext cx="2376487" cy="852488"/>
          </a:xfrm>
          <a:prstGeom prst="rect">
            <a:avLst/>
          </a:prstGeom>
          <a:noFill/>
        </p:spPr>
      </p:pic>
      <p:pic>
        <p:nvPicPr>
          <p:cNvPr id="18442" name="Picture 10" descr="20080413163335_elb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488" y="1268413"/>
            <a:ext cx="1860550" cy="1662112"/>
          </a:xfrm>
          <a:prstGeom prst="rect">
            <a:avLst/>
          </a:prstGeom>
          <a:noFill/>
        </p:spPr>
      </p:pic>
      <p:pic>
        <p:nvPicPr>
          <p:cNvPr id="18443" name="Picture 11" descr="Body-Ba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2205038"/>
            <a:ext cx="1644650" cy="1644650"/>
          </a:xfrm>
          <a:prstGeom prst="rect">
            <a:avLst/>
          </a:prstGeom>
          <a:noFill/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211638" y="1844675"/>
            <a:ext cx="2447925" cy="1184275"/>
            <a:chOff x="884" y="960"/>
            <a:chExt cx="3130" cy="2400"/>
          </a:xfrm>
        </p:grpSpPr>
        <p:pic>
          <p:nvPicPr>
            <p:cNvPr id="18446" name="Picture 14" descr="SAA064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46" y="960"/>
              <a:ext cx="2268" cy="2400"/>
            </a:xfrm>
            <a:prstGeom prst="rect">
              <a:avLst/>
            </a:prstGeom>
            <a:noFill/>
          </p:spPr>
        </p:pic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V="1">
              <a:off x="884" y="2478"/>
              <a:ext cx="862" cy="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48" name="Picture 16" descr="edge_blend_han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7050" y="3068638"/>
            <a:ext cx="1857375" cy="1314450"/>
          </a:xfrm>
          <a:prstGeom prst="rect">
            <a:avLst/>
          </a:prstGeom>
          <a:noFill/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50825" y="3789363"/>
            <a:ext cx="2620963" cy="1149350"/>
            <a:chOff x="1773" y="1117"/>
            <a:chExt cx="2214" cy="1676"/>
          </a:xfrm>
        </p:grpSpPr>
        <p:pic>
          <p:nvPicPr>
            <p:cNvPr id="18450" name="Picture 18" descr="Finger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73" y="1527"/>
              <a:ext cx="2214" cy="1266"/>
            </a:xfrm>
            <a:prstGeom prst="rect">
              <a:avLst/>
            </a:prstGeom>
            <a:noFill/>
          </p:spPr>
        </p:pic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3515" y="1117"/>
              <a:ext cx="363" cy="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52" name="Picture 20" descr="Restless%20leg%20fo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32138" y="4221163"/>
            <a:ext cx="1546225" cy="1525587"/>
          </a:xfrm>
          <a:prstGeom prst="rect">
            <a:avLst/>
          </a:prstGeom>
          <a:noFill/>
        </p:spPr>
      </p:pic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003800" y="3573463"/>
            <a:ext cx="1511300" cy="2089150"/>
            <a:chOff x="2064" y="1026"/>
            <a:chExt cx="1693" cy="2677"/>
          </a:xfrm>
        </p:grpSpPr>
        <p:pic>
          <p:nvPicPr>
            <p:cNvPr id="18454" name="Picture 22" descr="BartSimpson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109" y="1026"/>
              <a:ext cx="1648" cy="2500"/>
            </a:xfrm>
            <a:prstGeom prst="rect">
              <a:avLst/>
            </a:prstGeom>
            <a:noFill/>
          </p:spPr>
        </p:pic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 flipV="1">
              <a:off x="2064" y="3158"/>
              <a:ext cx="408" cy="5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56" name="Picture 24" descr="fee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025" y="4797425"/>
            <a:ext cx="1873250" cy="1393825"/>
          </a:xfrm>
          <a:prstGeom prst="rect">
            <a:avLst/>
          </a:prstGeom>
          <a:noFill/>
        </p:spPr>
      </p:pic>
      <p:pic>
        <p:nvPicPr>
          <p:cNvPr id="18457" name="Picture 25" descr="willid1032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16013" y="5013325"/>
            <a:ext cx="1655762" cy="1655763"/>
          </a:xfrm>
          <a:prstGeom prst="rect">
            <a:avLst/>
          </a:prstGeom>
          <a:noFill/>
        </p:spPr>
      </p:pic>
      <p:pic>
        <p:nvPicPr>
          <p:cNvPr id="2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16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Autofit/>
          </a:bodyPr>
          <a:lstStyle/>
          <a:p>
            <a:r>
              <a:rPr lang="en-GB" sz="9600" b="1" dirty="0" smtClean="0"/>
              <a:t>Hans </a:t>
            </a:r>
            <a:r>
              <a:rPr lang="en-GB" sz="9600" b="1" dirty="0" err="1" smtClean="0"/>
              <a:t>sagt</a:t>
            </a:r>
            <a:r>
              <a:rPr lang="en-GB" sz="9600" b="1" dirty="0" smtClean="0"/>
              <a:t> </a:t>
            </a:r>
            <a:endParaRPr lang="en-GB" sz="9600" b="1" dirty="0"/>
          </a:p>
        </p:txBody>
      </p:sp>
      <p:sp>
        <p:nvSpPr>
          <p:cNvPr id="26" name="Subtitle 25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Autofit/>
          </a:bodyPr>
          <a:lstStyle/>
          <a:p>
            <a:r>
              <a:rPr lang="en-GB" sz="9600" b="1" dirty="0" err="1" smtClean="0">
                <a:solidFill>
                  <a:schemeClr val="tx1"/>
                </a:solidFill>
              </a:rPr>
              <a:t>behrüht</a:t>
            </a:r>
            <a:r>
              <a:rPr lang="en-GB" sz="9600" b="1" dirty="0" smtClean="0">
                <a:solidFill>
                  <a:schemeClr val="tx1"/>
                </a:solidFill>
              </a:rPr>
              <a:t> der/die/das …………………</a:t>
            </a:r>
            <a:endParaRPr lang="en-GB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Parts of the Body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the parts of the body in German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r>
              <a:rPr lang="en-GB" i="1" dirty="0" smtClean="0"/>
              <a:t> 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play das </a:t>
            </a:r>
            <a:r>
              <a:rPr lang="en-GB" dirty="0" err="1" smtClean="0">
                <a:solidFill>
                  <a:schemeClr val="tx1"/>
                </a:solidFill>
              </a:rPr>
              <a:t>Kartenspiel</a:t>
            </a:r>
            <a:r>
              <a:rPr lang="en-GB" dirty="0" smtClean="0">
                <a:solidFill>
                  <a:schemeClr val="tx1"/>
                </a:solidFill>
              </a:rPr>
              <a:t> and give ‘Lob’ to support my partner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chemeClr val="tx1"/>
                </a:solidFill>
              </a:rPr>
              <a:t>can listen to a word and point to the correct part of the body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play ‘Simon says’ in German 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sing ‘Heads shoulders, knees and toes’ in German 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om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1116013" cy="1806575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35150" y="188913"/>
            <a:ext cx="1231900" cy="1882775"/>
            <a:chOff x="2331" y="1110"/>
            <a:chExt cx="1275" cy="2100"/>
          </a:xfrm>
        </p:grpSpPr>
        <p:pic>
          <p:nvPicPr>
            <p:cNvPr id="18438" name="Picture 6" descr="giraffe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1" y="1110"/>
              <a:ext cx="1098" cy="2100"/>
            </a:xfrm>
            <a:prstGeom prst="rect">
              <a:avLst/>
            </a:prstGeom>
            <a:solidFill>
              <a:schemeClr val="accent1"/>
            </a:solidFill>
          </p:spPr>
        </p:pic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>
              <a:off x="2971" y="2160"/>
              <a:ext cx="63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40" name="Picture 8" descr="shoulder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038" y="476250"/>
            <a:ext cx="1512887" cy="1201738"/>
          </a:xfrm>
          <a:prstGeom prst="rect">
            <a:avLst/>
          </a:prstGeom>
          <a:noFill/>
        </p:spPr>
      </p:pic>
      <p:pic>
        <p:nvPicPr>
          <p:cNvPr id="18441" name="Picture 9" descr="cartoonar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263" y="260350"/>
            <a:ext cx="2376487" cy="852488"/>
          </a:xfrm>
          <a:prstGeom prst="rect">
            <a:avLst/>
          </a:prstGeom>
          <a:noFill/>
        </p:spPr>
      </p:pic>
      <p:pic>
        <p:nvPicPr>
          <p:cNvPr id="18442" name="Picture 10" descr="20080413163335_elbo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488" y="1268413"/>
            <a:ext cx="1860550" cy="1662112"/>
          </a:xfrm>
          <a:prstGeom prst="rect">
            <a:avLst/>
          </a:prstGeom>
          <a:noFill/>
        </p:spPr>
      </p:pic>
      <p:pic>
        <p:nvPicPr>
          <p:cNvPr id="18443" name="Picture 11" descr="Body-Ba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2205038"/>
            <a:ext cx="1644650" cy="1644650"/>
          </a:xfrm>
          <a:prstGeom prst="rect">
            <a:avLst/>
          </a:prstGeom>
          <a:noFill/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211638" y="1844675"/>
            <a:ext cx="2447925" cy="1184275"/>
            <a:chOff x="884" y="960"/>
            <a:chExt cx="3130" cy="2400"/>
          </a:xfrm>
        </p:grpSpPr>
        <p:pic>
          <p:nvPicPr>
            <p:cNvPr id="18446" name="Picture 14" descr="SAA064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46" y="960"/>
              <a:ext cx="2268" cy="2400"/>
            </a:xfrm>
            <a:prstGeom prst="rect">
              <a:avLst/>
            </a:prstGeom>
            <a:noFill/>
          </p:spPr>
        </p:pic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V="1">
              <a:off x="884" y="2478"/>
              <a:ext cx="862" cy="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48" name="Picture 16" descr="edge_blend_hand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77050" y="3068638"/>
            <a:ext cx="1857375" cy="1314450"/>
          </a:xfrm>
          <a:prstGeom prst="rect">
            <a:avLst/>
          </a:prstGeom>
          <a:noFill/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50825" y="3789363"/>
            <a:ext cx="2620963" cy="1149350"/>
            <a:chOff x="1773" y="1117"/>
            <a:chExt cx="2214" cy="1676"/>
          </a:xfrm>
        </p:grpSpPr>
        <p:pic>
          <p:nvPicPr>
            <p:cNvPr id="18450" name="Picture 18" descr="Finger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773" y="1527"/>
              <a:ext cx="2214" cy="1266"/>
            </a:xfrm>
            <a:prstGeom prst="rect">
              <a:avLst/>
            </a:prstGeom>
            <a:noFill/>
          </p:spPr>
        </p:pic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3515" y="1117"/>
              <a:ext cx="363" cy="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52" name="Picture 20" descr="Restless%20leg%20foot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32138" y="4221163"/>
            <a:ext cx="1546225" cy="1525587"/>
          </a:xfrm>
          <a:prstGeom prst="rect">
            <a:avLst/>
          </a:prstGeom>
          <a:noFill/>
        </p:spPr>
      </p:pic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003800" y="3573463"/>
            <a:ext cx="1511300" cy="2089150"/>
            <a:chOff x="2064" y="1026"/>
            <a:chExt cx="1693" cy="2677"/>
          </a:xfrm>
        </p:grpSpPr>
        <p:pic>
          <p:nvPicPr>
            <p:cNvPr id="18454" name="Picture 22" descr="BartSimpson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109" y="1026"/>
              <a:ext cx="1648" cy="2500"/>
            </a:xfrm>
            <a:prstGeom prst="rect">
              <a:avLst/>
            </a:prstGeom>
            <a:noFill/>
          </p:spPr>
        </p:pic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 flipV="1">
              <a:off x="2064" y="3158"/>
              <a:ext cx="408" cy="5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56" name="Picture 24" descr="feet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04025" y="4797425"/>
            <a:ext cx="1873250" cy="1393825"/>
          </a:xfrm>
          <a:prstGeom prst="rect">
            <a:avLst/>
          </a:prstGeom>
          <a:noFill/>
        </p:spPr>
      </p:pic>
      <p:pic>
        <p:nvPicPr>
          <p:cNvPr id="18457" name="Picture 25" descr="willid1032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6013" y="5013325"/>
            <a:ext cx="1655762" cy="1655763"/>
          </a:xfrm>
          <a:prstGeom prst="rect">
            <a:avLst/>
          </a:prstGeom>
          <a:noFill/>
        </p:spPr>
      </p:pic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-1620688" y="0"/>
          <a:ext cx="10764688" cy="8073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17" imgW="5667139" imgH="8010279" progId="AcroExch.Document.7">
                  <p:embed/>
                </p:oleObj>
              </mc:Choice>
              <mc:Fallback>
                <p:oleObj name="Acrobat Document" r:id="rId17" imgW="5667139" imgH="8010279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20688" y="0"/>
                        <a:ext cx="10764688" cy="8073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48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Zusammen</a:t>
            </a:r>
            <a:r>
              <a:rPr lang="en-GB" b="1" dirty="0" smtClean="0"/>
              <a:t> - Together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/>
              <a:t>Work </a:t>
            </a:r>
            <a:r>
              <a:rPr lang="en-GB" i="1" dirty="0"/>
              <a:t>with a partner using a wipe board and pen</a:t>
            </a:r>
          </a:p>
          <a:p>
            <a:r>
              <a:rPr lang="en-GB" dirty="0" smtClean="0"/>
              <a:t>Teacher says </a:t>
            </a:r>
            <a:r>
              <a:rPr lang="en-GB" dirty="0"/>
              <a:t>something we have learnt over the last 2 weeks in </a:t>
            </a:r>
            <a:r>
              <a:rPr lang="en-GB" dirty="0" smtClean="0"/>
              <a:t>English</a:t>
            </a:r>
            <a:endParaRPr lang="en-GB" dirty="0"/>
          </a:p>
          <a:p>
            <a:r>
              <a:rPr lang="en-GB" dirty="0" smtClean="0"/>
              <a:t>You work </a:t>
            </a:r>
            <a:r>
              <a:rPr lang="en-GB" dirty="0"/>
              <a:t>together quietly to write the German on </a:t>
            </a:r>
            <a:r>
              <a:rPr lang="en-GB" dirty="0" smtClean="0"/>
              <a:t>your wipe </a:t>
            </a:r>
            <a:r>
              <a:rPr lang="en-GB" dirty="0"/>
              <a:t>board</a:t>
            </a:r>
          </a:p>
          <a:p>
            <a:r>
              <a:rPr lang="en-GB" dirty="0"/>
              <a:t>After the time </a:t>
            </a:r>
            <a:r>
              <a:rPr lang="en-GB" dirty="0" smtClean="0"/>
              <a:t>limit, reveal your answer</a:t>
            </a:r>
            <a:endParaRPr lang="en-GB" dirty="0"/>
          </a:p>
          <a:p>
            <a:r>
              <a:rPr lang="en-GB" dirty="0" smtClean="0"/>
              <a:t>Repeat</a:t>
            </a:r>
            <a:r>
              <a:rPr lang="en-GB" dirty="0"/>
              <a:t> </a:t>
            </a:r>
            <a:r>
              <a:rPr lang="en-GB" dirty="0" smtClean="0"/>
              <a:t>for different sentences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5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Parts of the Body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the parts of the body in German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r>
              <a:rPr lang="en-GB" i="1" dirty="0" smtClean="0"/>
              <a:t> 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play das </a:t>
            </a:r>
            <a:r>
              <a:rPr lang="en-GB" dirty="0" err="1" smtClean="0">
                <a:solidFill>
                  <a:schemeClr val="tx1"/>
                </a:solidFill>
              </a:rPr>
              <a:t>Kartenspiel</a:t>
            </a:r>
            <a:r>
              <a:rPr lang="en-GB" dirty="0" smtClean="0">
                <a:solidFill>
                  <a:schemeClr val="tx1"/>
                </a:solidFill>
              </a:rPr>
              <a:t> and give ‘Lob’ to support my partner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listen to a word and point to the correct part of the body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play ‘Simon says’ in German 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sing ‘Heads shoulders, knees and toes’ in German 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7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Flashcard Game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sz="4400" b="1" dirty="0" smtClean="0"/>
              <a:t>Yes, correct</a:t>
            </a:r>
          </a:p>
          <a:p>
            <a:r>
              <a:rPr lang="en-GB" sz="4400" b="1" dirty="0" smtClean="0"/>
              <a:t>No, incorrect</a:t>
            </a:r>
          </a:p>
          <a:p>
            <a:r>
              <a:rPr lang="en-GB" sz="4400" b="1" dirty="0" smtClean="0"/>
              <a:t>Good</a:t>
            </a:r>
          </a:p>
          <a:p>
            <a:r>
              <a:rPr lang="en-GB" sz="4400" b="1" dirty="0" smtClean="0"/>
              <a:t>Super</a:t>
            </a:r>
          </a:p>
          <a:p>
            <a:r>
              <a:rPr lang="en-GB" sz="4400" b="1" dirty="0" smtClean="0"/>
              <a:t>Excellent</a:t>
            </a:r>
          </a:p>
          <a:p>
            <a:r>
              <a:rPr lang="en-GB" sz="4400" b="1" dirty="0" smtClean="0"/>
              <a:t>Fantastic</a:t>
            </a:r>
          </a:p>
          <a:p>
            <a:r>
              <a:rPr lang="en-GB" sz="4400" b="1" dirty="0" smtClean="0"/>
              <a:t>Brilliant</a:t>
            </a:r>
          </a:p>
          <a:p>
            <a:r>
              <a:rPr lang="en-GB" sz="4400" b="1" dirty="0" smtClean="0"/>
              <a:t>Wonderful</a:t>
            </a:r>
          </a:p>
          <a:p>
            <a:r>
              <a:rPr lang="en-GB" sz="4400" b="1" dirty="0" smtClean="0"/>
              <a:t>Great</a:t>
            </a:r>
            <a:endParaRPr lang="en-GB" sz="4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sz="4400" b="1" dirty="0" err="1" smtClean="0">
                <a:solidFill>
                  <a:srgbClr val="FF0000"/>
                </a:solidFill>
              </a:rPr>
              <a:t>Ja</a:t>
            </a:r>
            <a:r>
              <a:rPr lang="en-GB" sz="4400" b="1" dirty="0" smtClean="0">
                <a:solidFill>
                  <a:srgbClr val="FF0000"/>
                </a:solidFill>
              </a:rPr>
              <a:t>, </a:t>
            </a:r>
            <a:r>
              <a:rPr lang="en-GB" sz="4400" b="1" dirty="0" err="1" smtClean="0">
                <a:solidFill>
                  <a:srgbClr val="FF0000"/>
                </a:solidFill>
              </a:rPr>
              <a:t>Richtig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Nein, </a:t>
            </a:r>
            <a:r>
              <a:rPr lang="en-GB" sz="4400" b="1" dirty="0" err="1" smtClean="0">
                <a:solidFill>
                  <a:srgbClr val="FF0000"/>
                </a:solidFill>
              </a:rPr>
              <a:t>Falsch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44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4400" b="1" dirty="0" err="1" smtClean="0">
                <a:solidFill>
                  <a:srgbClr val="FF0000"/>
                </a:solidFill>
              </a:rPr>
              <a:t>Ausgezeichnet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err="1" smtClean="0">
                <a:solidFill>
                  <a:srgbClr val="FF0000"/>
                </a:solidFill>
              </a:rPr>
              <a:t>Fantastisch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4400" b="1" dirty="0" err="1" smtClean="0">
                <a:solidFill>
                  <a:srgbClr val="FF0000"/>
                </a:solidFill>
              </a:rPr>
              <a:t>Wunderbar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err="1" smtClean="0">
                <a:solidFill>
                  <a:srgbClr val="FF0000"/>
                </a:solidFill>
              </a:rPr>
              <a:t>Großartig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What is that? </a:t>
            </a:r>
          </a:p>
          <a:p>
            <a:endParaRPr lang="en-GB" sz="6000" b="1" dirty="0" smtClean="0"/>
          </a:p>
          <a:p>
            <a:r>
              <a:rPr lang="en-GB" sz="6000" b="1" dirty="0" smtClean="0"/>
              <a:t>That is ...</a:t>
            </a:r>
          </a:p>
          <a:p>
            <a:endParaRPr lang="en-GB" sz="4400" b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Was </a:t>
            </a:r>
            <a:r>
              <a:rPr lang="en-GB" sz="6000" b="1" dirty="0" err="1" smtClean="0">
                <a:solidFill>
                  <a:srgbClr val="FF0000"/>
                </a:solidFill>
              </a:rPr>
              <a:t>ist</a:t>
            </a:r>
            <a:r>
              <a:rPr lang="en-GB" sz="6000" b="1" dirty="0" smtClean="0">
                <a:solidFill>
                  <a:srgbClr val="FF0000"/>
                </a:solidFill>
              </a:rPr>
              <a:t> das?</a:t>
            </a:r>
          </a:p>
          <a:p>
            <a:endParaRPr lang="en-GB" sz="6000" b="1" dirty="0" smtClean="0">
              <a:solidFill>
                <a:srgbClr val="FF0000"/>
              </a:solidFill>
            </a:endParaRPr>
          </a:p>
          <a:p>
            <a:r>
              <a:rPr lang="en-GB" sz="6000" b="1" dirty="0" smtClean="0">
                <a:solidFill>
                  <a:srgbClr val="FF0000"/>
                </a:solidFill>
              </a:rPr>
              <a:t>Das </a:t>
            </a:r>
            <a:r>
              <a:rPr lang="en-GB" sz="6000" b="1" dirty="0" err="1" smtClean="0">
                <a:solidFill>
                  <a:srgbClr val="FF0000"/>
                </a:solidFill>
              </a:rPr>
              <a:t>ist</a:t>
            </a:r>
            <a:r>
              <a:rPr lang="en-GB" sz="6000" b="1" dirty="0" smtClean="0">
                <a:solidFill>
                  <a:srgbClr val="FF0000"/>
                </a:solidFill>
              </a:rPr>
              <a:t> ...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der Kopf</a:t>
            </a:r>
          </a:p>
        </p:txBody>
      </p:sp>
      <p:pic>
        <p:nvPicPr>
          <p:cNvPr id="4101" name="Picture 5" descr="ho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700213"/>
            <a:ext cx="2095500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der Hals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00463" y="1762125"/>
            <a:ext cx="2024062" cy="3333750"/>
            <a:chOff x="2331" y="1110"/>
            <a:chExt cx="1275" cy="2100"/>
          </a:xfrm>
        </p:grpSpPr>
        <p:pic>
          <p:nvPicPr>
            <p:cNvPr id="5125" name="Picture 5" descr="giraffe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31" y="1110"/>
              <a:ext cx="1098" cy="2100"/>
            </a:xfrm>
            <a:prstGeom prst="rect">
              <a:avLst/>
            </a:prstGeom>
            <a:solidFill>
              <a:schemeClr val="accent1"/>
            </a:solidFill>
          </p:spPr>
        </p:pic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H="1">
              <a:off x="2971" y="2160"/>
              <a:ext cx="63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die Schulter</a:t>
            </a:r>
          </a:p>
        </p:txBody>
      </p:sp>
      <p:pic>
        <p:nvPicPr>
          <p:cNvPr id="6149" name="Picture 5" descr="should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557338"/>
            <a:ext cx="4897437" cy="389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der Arm</a:t>
            </a:r>
          </a:p>
        </p:txBody>
      </p:sp>
      <p:pic>
        <p:nvPicPr>
          <p:cNvPr id="7173" name="Picture 5" descr="cartoona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989138"/>
            <a:ext cx="4965700" cy="1782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der Ellbogen</a:t>
            </a:r>
          </a:p>
        </p:txBody>
      </p:sp>
      <p:pic>
        <p:nvPicPr>
          <p:cNvPr id="8197" name="Picture 5" descr="20080413163335_elb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4113" y="1509713"/>
            <a:ext cx="4295775" cy="383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179</Words>
  <Application>Microsoft Office PowerPoint</Application>
  <PresentationFormat>On-screen Show (4:3)</PresentationFormat>
  <Paragraphs>76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Acrobat Document</vt:lpstr>
      <vt:lpstr>www.zeitfuerdeutsch.com</vt:lpstr>
      <vt:lpstr>Parts of the Body</vt:lpstr>
      <vt:lpstr>The Flashcard Game</vt:lpstr>
      <vt:lpstr>PowerPoint Presentation</vt:lpstr>
      <vt:lpstr>der Kopf</vt:lpstr>
      <vt:lpstr>der Hals</vt:lpstr>
      <vt:lpstr>die Schulter</vt:lpstr>
      <vt:lpstr>der Arm</vt:lpstr>
      <vt:lpstr>der Ellbogen</vt:lpstr>
      <vt:lpstr>der Rücken</vt:lpstr>
      <vt:lpstr>der Bauch</vt:lpstr>
      <vt:lpstr>die Hand</vt:lpstr>
      <vt:lpstr>der Finger</vt:lpstr>
      <vt:lpstr>das Bein</vt:lpstr>
      <vt:lpstr>das Knie</vt:lpstr>
      <vt:lpstr>der Fuß</vt:lpstr>
      <vt:lpstr>der Zeh</vt:lpstr>
      <vt:lpstr>The Face – Das Gesicht</vt:lpstr>
      <vt:lpstr>Hans sagt </vt:lpstr>
      <vt:lpstr>PowerPoint Presentation</vt:lpstr>
      <vt:lpstr>Zusammen - Together</vt:lpstr>
      <vt:lpstr>Parts of the Body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34</cp:revision>
  <dcterms:created xsi:type="dcterms:W3CDTF">2014-08-31T12:54:10Z</dcterms:created>
  <dcterms:modified xsi:type="dcterms:W3CDTF">2016-10-17T19:32:59Z</dcterms:modified>
</cp:coreProperties>
</file>